
<file path=[Content_Types].xml><?xml version="1.0" encoding="utf-8"?>
<Types xmlns="http://schemas.openxmlformats.org/package/2006/content-types">
  <Default Extension="bmp" ContentType="image/bmp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60" r:id="rId2"/>
    <p:sldId id="261" r:id="rId3"/>
    <p:sldId id="289" r:id="rId4"/>
    <p:sldId id="321" r:id="rId5"/>
    <p:sldId id="290" r:id="rId6"/>
    <p:sldId id="335" r:id="rId7"/>
    <p:sldId id="323" r:id="rId8"/>
    <p:sldId id="336" r:id="rId9"/>
    <p:sldId id="338" r:id="rId10"/>
    <p:sldId id="339" r:id="rId11"/>
    <p:sldId id="324" r:id="rId12"/>
    <p:sldId id="340" r:id="rId13"/>
    <p:sldId id="341" r:id="rId14"/>
    <p:sldId id="325" r:id="rId15"/>
    <p:sldId id="342" r:id="rId16"/>
    <p:sldId id="326" r:id="rId17"/>
    <p:sldId id="327" r:id="rId18"/>
    <p:sldId id="352" r:id="rId19"/>
    <p:sldId id="347" r:id="rId20"/>
    <p:sldId id="348" r:id="rId21"/>
    <p:sldId id="328" r:id="rId22"/>
    <p:sldId id="343" r:id="rId23"/>
    <p:sldId id="344" r:id="rId24"/>
    <p:sldId id="329" r:id="rId25"/>
    <p:sldId id="345" r:id="rId26"/>
    <p:sldId id="346" r:id="rId27"/>
    <p:sldId id="331" r:id="rId28"/>
    <p:sldId id="332" r:id="rId29"/>
    <p:sldId id="333" r:id="rId30"/>
    <p:sldId id="353" r:id="rId31"/>
    <p:sldId id="334" r:id="rId32"/>
    <p:sldId id="307" r:id="rId3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289"/>
    <a:srgbClr val="04396C"/>
    <a:srgbClr val="393939"/>
    <a:srgbClr val="1E3252"/>
    <a:srgbClr val="6497B1"/>
    <a:srgbClr val="AEAFA9"/>
    <a:srgbClr val="418A9D"/>
    <a:srgbClr val="BCDEE3"/>
    <a:srgbClr val="007095"/>
    <a:srgbClr val="0260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9553" autoAdjust="0"/>
  </p:normalViewPr>
  <p:slideViewPr>
    <p:cSldViewPr snapToGrid="0" showGuides="1">
      <p:cViewPr varScale="1">
        <p:scale>
          <a:sx n="123" d="100"/>
          <a:sy n="123" d="100"/>
        </p:scale>
        <p:origin x="174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bmp>
</file>

<file path=ppt/media/image16.png>
</file>

<file path=ppt/media/image17.png>
</file>

<file path=ppt/media/image18.bmp>
</file>

<file path=ppt/media/image19.bmp>
</file>

<file path=ppt/media/image2.png>
</file>

<file path=ppt/media/image20.bmp>
</file>

<file path=ppt/media/image21.bmp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15CEC-2F81-4054-8B38-5FA357161B67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A5C87-D55D-4B89-9394-3514EA3CF1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445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소프트웨어공학 연구실 이유진입니다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오늘 발표할 논문 제목은 </a:t>
            </a:r>
            <a:r>
              <a:rPr lang="en-US" altLang="ko-KR" dirty="0"/>
              <a:t>~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606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387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1" dirty="0"/>
              <a:t>그리드 </a:t>
            </a:r>
            <a:r>
              <a:rPr lang="ko-KR" altLang="en-US" b="1" dirty="0" err="1"/>
              <a:t>서치</a:t>
            </a:r>
            <a:r>
              <a:rPr lang="ko-KR" altLang="en-US" dirty="0" err="1"/>
              <a:t>는</a:t>
            </a:r>
            <a:r>
              <a:rPr lang="ko-KR" altLang="en-US" dirty="0"/>
              <a:t> 완전한 탐색을 보장하지만</a:t>
            </a:r>
            <a:r>
              <a:rPr lang="en-US" altLang="ko-KR" dirty="0"/>
              <a:t>, </a:t>
            </a:r>
            <a:r>
              <a:rPr lang="ko-KR" altLang="en-US" dirty="0"/>
              <a:t>계산 비용이 높아 제한된 탐색 공간에서 유리합니다</a:t>
            </a:r>
            <a:r>
              <a:rPr lang="en-US" altLang="ko-KR" dirty="0"/>
              <a:t>.</a:t>
            </a:r>
          </a:p>
          <a:p>
            <a:pPr algn="l"/>
            <a:r>
              <a:rPr lang="ko-KR" altLang="en-US" b="1" dirty="0"/>
              <a:t>랜덤 </a:t>
            </a:r>
            <a:r>
              <a:rPr lang="ko-KR" altLang="en-US" b="1" dirty="0" err="1"/>
              <a:t>서치</a:t>
            </a:r>
            <a:r>
              <a:rPr lang="ko-KR" altLang="en-US" dirty="0" err="1"/>
              <a:t>는</a:t>
            </a:r>
            <a:r>
              <a:rPr lang="ko-KR" altLang="en-US" dirty="0"/>
              <a:t> 효율적이고 빠르지만</a:t>
            </a:r>
            <a:r>
              <a:rPr lang="en-US" altLang="ko-KR" dirty="0"/>
              <a:t>, </a:t>
            </a:r>
            <a:r>
              <a:rPr lang="ko-KR" altLang="en-US" dirty="0"/>
              <a:t>최적의 조합을 놓칠 가능성이 있어 보완적으로 사용됩니다</a:t>
            </a:r>
            <a:r>
              <a:rPr lang="en-US" altLang="ko-KR" dirty="0"/>
              <a:t>.</a:t>
            </a:r>
          </a:p>
          <a:p>
            <a:pPr algn="l"/>
            <a:r>
              <a:rPr lang="ko-KR" altLang="en-US" dirty="0"/>
              <a:t>두 기법은 문제의 복잡도와 자원 제약에 따라 적절히 선택하거나 조합하여 활용할 수 있습니다</a:t>
            </a:r>
            <a:r>
              <a:rPr lang="en-US" altLang="ko-KR" dirty="0"/>
              <a:t>.</a:t>
            </a: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5144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dirty="0"/>
              <a:t>장점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효율성</a:t>
            </a:r>
            <a:r>
              <a:rPr lang="en-US" altLang="ko-KR" sz="1200" dirty="0"/>
              <a:t>: </a:t>
            </a:r>
            <a:r>
              <a:rPr lang="ko-KR" altLang="en-US" sz="1200" dirty="0"/>
              <a:t>기존 그리드 </a:t>
            </a:r>
            <a:r>
              <a:rPr lang="ko-KR" altLang="en-US" sz="1200" dirty="0" err="1"/>
              <a:t>서치나</a:t>
            </a:r>
            <a:r>
              <a:rPr lang="ko-KR" altLang="en-US" sz="1200" dirty="0"/>
              <a:t> 랜덤 서치보다 적은 평가로 최적의 조합 탐색 가능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연산 비용 절감</a:t>
            </a:r>
            <a:r>
              <a:rPr lang="en-US" altLang="ko-KR" sz="1200" dirty="0"/>
              <a:t>: </a:t>
            </a:r>
            <a:r>
              <a:rPr lang="ko-KR" altLang="en-US" sz="1200" dirty="0"/>
              <a:t>평가 비용이 높은 목표 함수에서도 효과적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균형 탐색</a:t>
            </a:r>
            <a:r>
              <a:rPr lang="en-US" altLang="ko-KR" sz="1200" dirty="0"/>
              <a:t>: </a:t>
            </a:r>
            <a:r>
              <a:rPr lang="ko-KR" altLang="en-US" sz="1200" dirty="0"/>
              <a:t>중요한 영역을 집중 탐구하면서도 미지의 영역을 적절히 탐색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응용 가능성</a:t>
            </a:r>
            <a:r>
              <a:rPr lang="en-US" altLang="ko-KR" sz="1200" dirty="0"/>
              <a:t>: </a:t>
            </a:r>
            <a:r>
              <a:rPr lang="ko-KR" altLang="en-US" sz="1200" dirty="0"/>
              <a:t>대규모 데이터셋과 복잡한 모델에 적합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r>
              <a:rPr lang="ko-KR" altLang="en-US" sz="1200" b="1" dirty="0"/>
              <a:t>단점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제약된 탐색 공간</a:t>
            </a:r>
            <a:r>
              <a:rPr lang="en-US" altLang="ko-KR" sz="1200" dirty="0"/>
              <a:t>: </a:t>
            </a:r>
            <a:r>
              <a:rPr lang="ko-KR" altLang="en-US" sz="1200" dirty="0"/>
              <a:t>상대적으로 작은 </a:t>
            </a:r>
            <a:r>
              <a:rPr lang="ko-KR" altLang="en-US" sz="1200" dirty="0" err="1"/>
              <a:t>하이퍼파라미터</a:t>
            </a:r>
            <a:r>
              <a:rPr lang="ko-KR" altLang="en-US" sz="1200" dirty="0"/>
              <a:t> 공간에서 효과적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초기 평가 의존성</a:t>
            </a:r>
            <a:r>
              <a:rPr lang="en-US" altLang="ko-KR" sz="1200" dirty="0"/>
              <a:t>: </a:t>
            </a:r>
            <a:r>
              <a:rPr lang="ko-KR" altLang="en-US" sz="1200" dirty="0"/>
              <a:t>초기 데이터 부족 시 모델의 부정확성 발생 가능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연산 비용</a:t>
            </a:r>
            <a:r>
              <a:rPr lang="en-US" altLang="ko-KR" sz="1200" dirty="0"/>
              <a:t>: </a:t>
            </a:r>
            <a:r>
              <a:rPr lang="ko-KR" altLang="en-US" sz="1200" dirty="0"/>
              <a:t>고차원 공간에서 </a:t>
            </a:r>
            <a:r>
              <a:rPr lang="ko-KR" altLang="en-US" sz="1200" dirty="0" err="1"/>
              <a:t>가우시안</a:t>
            </a:r>
            <a:r>
              <a:rPr lang="ko-KR" altLang="en-US" sz="1200" dirty="0"/>
              <a:t> 프로세스 기반 최적화의 연산 비용 증가</a:t>
            </a: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791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dirty="0"/>
              <a:t>장점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전역 탐색 능력</a:t>
            </a:r>
            <a:r>
              <a:rPr lang="en-US" altLang="ko-KR" sz="1200" dirty="0"/>
              <a:t>: </a:t>
            </a:r>
            <a:r>
              <a:rPr lang="ko-KR" altLang="en-US" sz="1200" dirty="0"/>
              <a:t>탐색 공간이 크거나 비선형성이 강한 문제에서도 전역 최적해를 탐색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유연성</a:t>
            </a:r>
            <a:r>
              <a:rPr lang="en-US" altLang="ko-KR" sz="1200" dirty="0"/>
              <a:t>: </a:t>
            </a:r>
            <a:r>
              <a:rPr lang="ko-KR" altLang="en-US" sz="1200" dirty="0"/>
              <a:t>초기 해의 품질에 크게 의존하지 않으며</a:t>
            </a:r>
            <a:r>
              <a:rPr lang="en-US" altLang="ko-KR" sz="1200" dirty="0"/>
              <a:t>, </a:t>
            </a:r>
            <a:r>
              <a:rPr lang="ko-KR" altLang="en-US" sz="1200" dirty="0"/>
              <a:t>병렬 처리 가능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적용 범위</a:t>
            </a:r>
            <a:r>
              <a:rPr lang="en-US" altLang="ko-KR" sz="1200" dirty="0"/>
              <a:t>: </a:t>
            </a:r>
            <a:r>
              <a:rPr lang="ko-KR" altLang="en-US" sz="1200" dirty="0"/>
              <a:t>다양한 해를 생성하고 지역 최적해에 빠질 가능성 낮음</a:t>
            </a:r>
            <a:r>
              <a:rPr lang="en-US" altLang="ko-KR" sz="1200" dirty="0"/>
              <a:t>.</a:t>
            </a:r>
          </a:p>
          <a:p>
            <a:endParaRPr lang="en-US" altLang="ko-KR" sz="1200" b="1" dirty="0"/>
          </a:p>
          <a:p>
            <a:r>
              <a:rPr lang="ko-KR" altLang="en-US" sz="1200" b="1" dirty="0"/>
              <a:t>단점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계산 비용 증가</a:t>
            </a:r>
            <a:r>
              <a:rPr lang="en-US" altLang="ko-KR" sz="1200" dirty="0"/>
              <a:t>: </a:t>
            </a:r>
            <a:r>
              <a:rPr lang="ko-KR" altLang="en-US" sz="1200" dirty="0"/>
              <a:t>적합도 함수의 평가가 복잡하거나 자원이 많이 소모될 수 있음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수렴 속도 느림</a:t>
            </a:r>
            <a:r>
              <a:rPr lang="en-US" altLang="ko-KR" sz="1200" dirty="0"/>
              <a:t>: </a:t>
            </a:r>
            <a:r>
              <a:rPr lang="ko-KR" altLang="en-US" sz="1200" dirty="0"/>
              <a:t>탐색 시간이 길어질 수 있음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목표와 무관한 해 생성 가능성</a:t>
            </a:r>
            <a:r>
              <a:rPr lang="en-US" altLang="ko-KR" sz="1200" dirty="0"/>
              <a:t>: </a:t>
            </a:r>
            <a:r>
              <a:rPr lang="ko-KR" altLang="en-US" sz="1200" dirty="0"/>
              <a:t>탐색 공간이 지나치게 넓을 경우 비효율적 탐색 발생</a:t>
            </a:r>
            <a:r>
              <a:rPr lang="en-US" altLang="ko-KR" sz="1200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algn="l"/>
            <a:r>
              <a:rPr lang="ko-KR" altLang="en-US" b="0" i="0" dirty="0" err="1">
                <a:effectLst/>
                <a:latin typeface="Söhne"/>
              </a:rPr>
              <a:t>여기까지가</a:t>
            </a:r>
            <a:r>
              <a:rPr lang="ko-KR" altLang="en-US" b="0" i="0" dirty="0">
                <a:effectLst/>
                <a:latin typeface="Söhne"/>
              </a:rPr>
              <a:t> </a:t>
            </a:r>
            <a:r>
              <a:rPr lang="ko-KR" altLang="en-US" b="0" i="0" dirty="0" err="1">
                <a:effectLst/>
                <a:latin typeface="Söhne"/>
              </a:rPr>
              <a:t>하이퍼파라미터</a:t>
            </a:r>
            <a:r>
              <a:rPr lang="ko-KR" altLang="en-US" b="0" i="0" dirty="0">
                <a:effectLst/>
                <a:latin typeface="Söhne"/>
              </a:rPr>
              <a:t> 최적화 기법에 대한 설명이었습니다</a:t>
            </a:r>
            <a:r>
              <a:rPr lang="en-US" altLang="ko-KR" b="0" i="0" dirty="0">
                <a:effectLst/>
                <a:latin typeface="Söhne"/>
              </a:rPr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5029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0" i="0" dirty="0">
                <a:effectLst/>
                <a:latin typeface="Söhne"/>
              </a:rPr>
              <a:t>이번 슬라이드에서는 사용한 </a:t>
            </a:r>
            <a:r>
              <a:rPr lang="en-US" altLang="ko-KR" b="0" i="0" dirty="0" err="1">
                <a:effectLst/>
                <a:latin typeface="Söhne"/>
              </a:rPr>
              <a:t>nasa</a:t>
            </a:r>
            <a:r>
              <a:rPr lang="en-US" altLang="ko-KR" b="0" i="0" dirty="0">
                <a:effectLst/>
                <a:latin typeface="Söhne"/>
              </a:rPr>
              <a:t> </a:t>
            </a:r>
            <a:r>
              <a:rPr lang="ko-KR" altLang="en-US" b="0" i="0" dirty="0">
                <a:effectLst/>
                <a:latin typeface="Söhne"/>
              </a:rPr>
              <a:t>데이터셋에 대한 설명을 하겠습니다</a:t>
            </a:r>
            <a:r>
              <a:rPr lang="en-US" altLang="ko-KR" b="0" i="0" dirty="0">
                <a:effectLst/>
                <a:latin typeface="Söhne"/>
              </a:rPr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본 연구에서는 소프트웨어 결함 예측을 위해 </a:t>
            </a:r>
            <a:r>
              <a:rPr lang="en-US" altLang="ko-KR" b="1" dirty="0"/>
              <a:t>NASA MDP </a:t>
            </a:r>
            <a:r>
              <a:rPr lang="ko-KR" altLang="en-US" b="1" dirty="0"/>
              <a:t>데이터셋</a:t>
            </a:r>
            <a:r>
              <a:rPr lang="ko-KR" altLang="en-US" dirty="0"/>
              <a:t>을 활용하였습니다</a:t>
            </a:r>
            <a:r>
              <a:rPr lang="en-US" altLang="ko-KR" dirty="0"/>
              <a:t>. </a:t>
            </a:r>
            <a:r>
              <a:rPr lang="ko-KR" altLang="en-US" dirty="0"/>
              <a:t>이 데이터셋은 다양한 소프트웨어 프로젝트에서 수집된 결함 정보와 소스 코드 </a:t>
            </a:r>
            <a:r>
              <a:rPr lang="ko-KR" altLang="en-US" dirty="0" err="1"/>
              <a:t>메트릭을</a:t>
            </a:r>
            <a:r>
              <a:rPr lang="ko-KR" altLang="en-US" dirty="0"/>
              <a:t> 포함하고 있으며</a:t>
            </a:r>
            <a:r>
              <a:rPr lang="en-US" altLang="ko-KR" dirty="0"/>
              <a:t>, </a:t>
            </a:r>
            <a:r>
              <a:rPr lang="ko-KR" altLang="en-US" dirty="0"/>
              <a:t>결함 예측 및 탐지 연구에서 널리 사용됩니다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3160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이제 </a:t>
            </a:r>
            <a:r>
              <a:rPr lang="en-US" altLang="ko-KR" dirty="0"/>
              <a:t>NASA </a:t>
            </a:r>
            <a:r>
              <a:rPr lang="ko-KR" altLang="en-US" dirty="0"/>
              <a:t>소프트웨어 결함 예측 데이터셋에서 수행한 </a:t>
            </a:r>
            <a:r>
              <a:rPr lang="ko-KR" altLang="en-US" b="1" dirty="0"/>
              <a:t>데이터 </a:t>
            </a:r>
            <a:r>
              <a:rPr lang="ko-KR" altLang="en-US" b="1" dirty="0" err="1"/>
              <a:t>전처리</a:t>
            </a:r>
            <a:r>
              <a:rPr lang="ko-KR" altLang="en-US" b="1" dirty="0"/>
              <a:t> 과정</a:t>
            </a:r>
            <a:r>
              <a:rPr lang="ko-KR" altLang="en-US" dirty="0"/>
              <a:t>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en-US" altLang="ko-KR" b="1" dirty="0"/>
              <a:t>NASA </a:t>
            </a:r>
            <a:r>
              <a:rPr lang="ko-KR" altLang="en-US" b="1" dirty="0"/>
              <a:t>데이터셋</a:t>
            </a:r>
            <a:r>
              <a:rPr lang="ko-KR" altLang="en-US" dirty="0"/>
              <a:t>은 결함이 있는 모듈과 결함이 없는 모듈 간의 </a:t>
            </a:r>
            <a:r>
              <a:rPr lang="ko-KR" altLang="en-US" b="1" dirty="0"/>
              <a:t>데이터 불균형</a:t>
            </a:r>
            <a:r>
              <a:rPr lang="ko-KR" altLang="en-US" dirty="0"/>
              <a:t>이 존재합니다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이러한 불균형은 학습된 모델이 소수 클래스인 </a:t>
            </a:r>
            <a:r>
              <a:rPr lang="ko-KR" altLang="en-US" b="1" dirty="0"/>
              <a:t>결함 모듈</a:t>
            </a:r>
            <a:r>
              <a:rPr lang="ko-KR" altLang="en-US" dirty="0"/>
              <a:t>을 제대로 예측하지 못하는 문제를 유발할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본 연구에서는 데이터 불균형 문제를 완화하기 위해 </a:t>
            </a:r>
            <a:r>
              <a:rPr lang="en-US" altLang="ko-KR" b="1" dirty="0"/>
              <a:t>SMOTE(Synthetic Minority Over-sampling Technique)</a:t>
            </a:r>
            <a:r>
              <a:rPr lang="ko-KR" altLang="en-US" dirty="0"/>
              <a:t> 기법을 적용하였습니다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872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실험에서 사용된 데이터셋은 훈련 데이터</a:t>
            </a:r>
            <a:r>
              <a:rPr lang="en-US" altLang="ko-KR" dirty="0"/>
              <a:t>(80%)</a:t>
            </a:r>
            <a:r>
              <a:rPr lang="ko-KR" altLang="en-US" dirty="0"/>
              <a:t>와 테스트 데이터</a:t>
            </a:r>
            <a:r>
              <a:rPr lang="en-US" altLang="ko-KR" dirty="0"/>
              <a:t>(20%)</a:t>
            </a:r>
            <a:r>
              <a:rPr lang="ko-KR" altLang="en-US" dirty="0"/>
              <a:t>로 분할하였습니다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/>
              <a:t>2. </a:t>
            </a:r>
            <a:r>
              <a:rPr lang="ko-KR" altLang="en-US" b="1" dirty="0"/>
              <a:t>데이터 분할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/>
              <a:t>데이터 분할은 </a:t>
            </a:r>
            <a:r>
              <a:rPr lang="en-US" altLang="ko-KR" dirty="0"/>
              <a:t>Python</a:t>
            </a:r>
            <a:r>
              <a:rPr lang="ko-KR" altLang="en-US" dirty="0"/>
              <a:t>의 </a:t>
            </a:r>
            <a:r>
              <a:rPr lang="en-US" altLang="ko-KR" dirty="0" err="1"/>
              <a:t>train_test_split</a:t>
            </a:r>
            <a:r>
              <a:rPr lang="en-US" altLang="ko-KR" dirty="0"/>
              <a:t> </a:t>
            </a:r>
            <a:r>
              <a:rPr lang="ko-KR" altLang="en-US" dirty="0"/>
              <a:t>함수를 사용해 구현되었습니다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전체 데이터셋을 훈련 데이터와 테스트 데이터로 나누어</a:t>
            </a:r>
            <a:r>
              <a:rPr lang="en-US" altLang="ko-KR" dirty="0"/>
              <a:t>, </a:t>
            </a:r>
            <a:r>
              <a:rPr lang="ko-KR" altLang="en-US" dirty="0"/>
              <a:t>훈련 데이터는 모델 학습과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최적화에</a:t>
            </a:r>
            <a:r>
              <a:rPr lang="en-US" altLang="ko-KR" dirty="0"/>
              <a:t>, </a:t>
            </a:r>
            <a:r>
              <a:rPr lang="ko-KR" altLang="en-US" dirty="0"/>
              <a:t>테스트 데이터는 최적화된 모델의 일반화 성능 평가에 활용되었습니다</a:t>
            </a:r>
            <a:r>
              <a:rPr lang="en-US" altLang="ko-KR" dirty="0"/>
              <a:t>."</a:t>
            </a:r>
            <a:br>
              <a:rPr lang="en-US" altLang="ko-KR" dirty="0"/>
            </a:br>
            <a:r>
              <a:rPr lang="ko-KR" altLang="en-US" dirty="0"/>
              <a:t>이러한 분할은 </a:t>
            </a:r>
            <a:r>
              <a:rPr lang="ko-KR" altLang="en-US" b="1" dirty="0"/>
              <a:t>모델의 일반화 성능</a:t>
            </a:r>
            <a:r>
              <a:rPr lang="ko-KR" altLang="en-US" dirty="0"/>
              <a:t>을 평가하고 </a:t>
            </a:r>
            <a:r>
              <a:rPr lang="ko-KR" altLang="en-US" b="1" dirty="0"/>
              <a:t>과적합을 방지</a:t>
            </a:r>
            <a:r>
              <a:rPr lang="ko-KR" altLang="en-US" dirty="0"/>
              <a:t>하기 위해 필수적입니다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데이터 분할 과정에서 </a:t>
            </a:r>
            <a:r>
              <a:rPr lang="en-US" altLang="ko-KR" b="1" dirty="0" err="1"/>
              <a:t>random_state</a:t>
            </a:r>
            <a:r>
              <a:rPr lang="en-US" altLang="ko-KR" b="1" dirty="0"/>
              <a:t>=42</a:t>
            </a:r>
            <a:r>
              <a:rPr lang="ko-KR" altLang="en-US" dirty="0"/>
              <a:t>를 고정하여 실험의 재현성을 확보하였습니다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동일한 데이터셋을 기반으로 반복 실험을 수행할 때도 일관된 결과를 얻을 수 있도록 설정하였습니다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훈련 데이터와 테스트 데이터를 분리하는 이유는 </a:t>
            </a:r>
            <a:r>
              <a:rPr lang="ko-KR" altLang="en-US" b="1" dirty="0"/>
              <a:t>과적합을 방지</a:t>
            </a:r>
            <a:r>
              <a:rPr lang="ko-KR" altLang="en-US" dirty="0"/>
              <a:t>하고 모델의 </a:t>
            </a:r>
            <a:r>
              <a:rPr lang="ko-KR" altLang="en-US" b="1" dirty="0"/>
              <a:t>일반화 성능</a:t>
            </a:r>
            <a:r>
              <a:rPr lang="ko-KR" altLang="en-US" dirty="0"/>
              <a:t>을 독립적으로 평가하기 </a:t>
            </a:r>
            <a:r>
              <a:rPr lang="ko-KR" altLang="en-US" dirty="0" err="1"/>
              <a:t>위함입니다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dirty="0"/>
              <a:t>소프트웨어 결함 데이터셋은 클래스 불균형 문제가 존재하기 때문에</a:t>
            </a:r>
            <a:r>
              <a:rPr lang="en-US" altLang="ko-KR" dirty="0"/>
              <a:t>, </a:t>
            </a:r>
            <a:r>
              <a:rPr lang="ko-KR" altLang="en-US" dirty="0"/>
              <a:t>훈련 데이터에 </a:t>
            </a:r>
            <a:r>
              <a:rPr lang="en-US" altLang="ko-KR" b="1" dirty="0"/>
              <a:t>SMOTE </a:t>
            </a:r>
            <a:r>
              <a:rPr lang="ko-KR" altLang="en-US" b="1" dirty="0"/>
              <a:t>기법</a:t>
            </a:r>
            <a:r>
              <a:rPr lang="ko-KR" altLang="en-US" dirty="0"/>
              <a:t>을 적용하여 소수 클래스를 증강하였습니다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모델이 특정 클래스에 치우치지 않고</a:t>
            </a:r>
            <a:r>
              <a:rPr lang="en-US" altLang="ko-KR" dirty="0"/>
              <a:t>, </a:t>
            </a:r>
            <a:r>
              <a:rPr lang="ko-KR" altLang="en-US" dirty="0"/>
              <a:t>양쪽 클래스 모두에서 균형 잡힌 성능을 발휘하도록 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r>
              <a:rPr lang="en-US" altLang="ko-KR" b="1" dirty="0"/>
              <a:t>3. </a:t>
            </a:r>
            <a:r>
              <a:rPr lang="ko-KR" altLang="en-US" b="1" dirty="0"/>
              <a:t>교차 검증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교차 검증</a:t>
            </a:r>
            <a:r>
              <a:rPr lang="en-US" altLang="ko-KR" dirty="0"/>
              <a:t>(cross-validation)</a:t>
            </a:r>
            <a:r>
              <a:rPr lang="ko-KR" altLang="en-US" dirty="0"/>
              <a:t>을 병행하여 모델 성능의 변동성을 줄이고 안정성을 검증하였습니다</a:t>
            </a:r>
            <a:r>
              <a:rPr lang="en-US" altLang="ko-KR" dirty="0"/>
              <a:t>. </a:t>
            </a:r>
            <a:r>
              <a:rPr lang="ko-KR" altLang="en-US" dirty="0"/>
              <a:t>교차 검증은 여러 번의 데이터 분할을 통해 모델의 성능을 평가하는 방식으로</a:t>
            </a:r>
            <a:r>
              <a:rPr lang="en-US" altLang="ko-KR" dirty="0"/>
              <a:t>, </a:t>
            </a:r>
            <a:r>
              <a:rPr lang="ko-KR" altLang="en-US" dirty="0"/>
              <a:t>신뢰성 있는 결과를 보장합니다</a:t>
            </a:r>
            <a:r>
              <a:rPr lang="en-US" altLang="ko-KR" dirty="0"/>
              <a:t>."</a:t>
            </a:r>
          </a:p>
          <a:p>
            <a:r>
              <a:rPr lang="en-US" altLang="ko-KR" b="1" dirty="0"/>
              <a:t>4. </a:t>
            </a:r>
            <a:r>
              <a:rPr lang="ko-KR" altLang="en-US" b="1" dirty="0"/>
              <a:t>결과 분석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/>
              <a:t>교차 검증 결과를 종합적으로 분석하여 각 최적화 기법과 모델의 성능을 비교하였습니다</a:t>
            </a:r>
            <a:r>
              <a:rPr lang="en-US" altLang="ko-KR" dirty="0"/>
              <a:t>. </a:t>
            </a:r>
            <a:r>
              <a:rPr lang="ko-KR" altLang="en-US" dirty="0"/>
              <a:t>이 과정을 통해 최적화된 모델이 새로운 데이터에서도 얼마나 잘 작동하는지 확인할 수 있었습니다</a:t>
            </a:r>
            <a:r>
              <a:rPr lang="en-US" altLang="ko-KR" dirty="0"/>
              <a:t>."</a:t>
            </a:r>
          </a:p>
          <a:p>
            <a:r>
              <a:rPr lang="en-US" altLang="ko-KR" b="1" dirty="0"/>
              <a:t>5. </a:t>
            </a:r>
            <a:r>
              <a:rPr lang="ko-KR" altLang="en-US" b="1" dirty="0"/>
              <a:t>결론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데이터 분할과 교차 검증은 모델의 성능을 객관적으로 평가하고</a:t>
            </a:r>
            <a:r>
              <a:rPr lang="en-US" altLang="ko-KR" dirty="0"/>
              <a:t>, </a:t>
            </a:r>
            <a:r>
              <a:rPr lang="ko-KR" altLang="en-US" dirty="0"/>
              <a:t>최적화 기법과 모델의 안정성을 검증하는 데 핵심적인 역할을 했습니다</a:t>
            </a:r>
            <a:r>
              <a:rPr lang="en-US" altLang="ko-KR" dirty="0"/>
              <a:t>."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4951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본 연구에서는 모든 모델이 동일한 초기 상태에서 시작하도록 설정하였습니다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이렇게 초기화를 통일한 이유는 </a:t>
            </a:r>
            <a:r>
              <a:rPr lang="ko-KR" altLang="en-US" b="1" dirty="0"/>
              <a:t>최적화 기법의 성능을 공정하게 비교할 수 있는 기준</a:t>
            </a:r>
            <a:r>
              <a:rPr lang="ko-KR" altLang="en-US" dirty="0"/>
              <a:t>을 제공하기 </a:t>
            </a:r>
            <a:r>
              <a:rPr lang="ko-KR" altLang="en-US" dirty="0" err="1"/>
              <a:t>위함입니다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</a:t>
            </a:r>
            <a:r>
              <a:rPr lang="en-US" altLang="ko-KR" dirty="0"/>
              <a:t>, </a:t>
            </a:r>
            <a:r>
              <a:rPr lang="ko-KR" altLang="en-US" dirty="0"/>
              <a:t>각 기법이 모델 성능을 얼마나 효과적으로 개선할 수 있는지를 평가할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초기 상태에서의 모델 성능을 기준으로 하여</a:t>
            </a:r>
            <a:r>
              <a:rPr lang="en-US" altLang="ko-KR" dirty="0"/>
              <a:t>, </a:t>
            </a:r>
            <a:r>
              <a:rPr lang="ko-KR" altLang="en-US" dirty="0"/>
              <a:t>최적화 기법이 성능을 얼마나 향상시켰는지 정량적으로 분석하였습니다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r>
              <a:rPr lang="ko-KR" altLang="en-US" dirty="0"/>
              <a:t>최적화 과정에서는 특정 </a:t>
            </a:r>
            <a:r>
              <a:rPr lang="ko-KR" altLang="en-US" dirty="0" err="1"/>
              <a:t>하이퍼파라미터가</a:t>
            </a:r>
            <a:r>
              <a:rPr lang="ko-KR" altLang="en-US" dirty="0"/>
              <a:t> 모델 성능에 미치는 영향을 분석하였고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이를 통해 각 모델별로 최적의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도출하고</a:t>
            </a:r>
            <a:r>
              <a:rPr lang="en-US" altLang="ko-KR" dirty="0"/>
              <a:t>, </a:t>
            </a:r>
            <a:r>
              <a:rPr lang="ko-KR" altLang="en-US" dirty="0"/>
              <a:t>예측 성능을 극대화할 수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마지막으로</a:t>
            </a:r>
            <a:r>
              <a:rPr lang="en-US" altLang="ko-KR" dirty="0"/>
              <a:t>, </a:t>
            </a:r>
            <a:r>
              <a:rPr lang="ko-KR" altLang="en-US" dirty="0"/>
              <a:t>초기화 단계에서는 과적합을 방지하기 위해 </a:t>
            </a:r>
            <a:r>
              <a:rPr lang="ko-KR" altLang="en-US" b="1" dirty="0"/>
              <a:t>트리 깊이 제한</a:t>
            </a:r>
            <a:r>
              <a:rPr lang="ko-KR" altLang="en-US" dirty="0"/>
              <a:t>이나 </a:t>
            </a:r>
            <a:r>
              <a:rPr lang="ko-KR" altLang="en-US" b="1" dirty="0"/>
              <a:t>최소 샘플 분할 크기</a:t>
            </a:r>
            <a:r>
              <a:rPr lang="ko-KR" altLang="en-US" dirty="0"/>
              <a:t>와 같은 규제 관련 </a:t>
            </a:r>
            <a:r>
              <a:rPr lang="ko-KR" altLang="en-US" dirty="0" err="1"/>
              <a:t>하이퍼파라미터를</a:t>
            </a:r>
            <a:r>
              <a:rPr lang="ko-KR" altLang="en-US" dirty="0"/>
              <a:t> 조정하였습니다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모델의 </a:t>
            </a:r>
            <a:r>
              <a:rPr lang="ko-KR" altLang="en-US" b="1" dirty="0"/>
              <a:t>일반화 성능</a:t>
            </a:r>
            <a:r>
              <a:rPr lang="ko-KR" altLang="en-US" dirty="0"/>
              <a:t>을 확보하고</a:t>
            </a:r>
            <a:r>
              <a:rPr lang="en-US" altLang="ko-KR" dirty="0"/>
              <a:t>, </a:t>
            </a:r>
            <a:r>
              <a:rPr lang="ko-KR" altLang="en-US" dirty="0"/>
              <a:t>안정적인 최적화를 위한 환경을 마련하였습니다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모델 초기화와 최적화 과정은 성능 비교와 개선 효과 분석</a:t>
            </a:r>
            <a:r>
              <a:rPr lang="en-US" altLang="ko-KR" dirty="0"/>
              <a:t>, </a:t>
            </a:r>
            <a:r>
              <a:rPr lang="ko-KR" altLang="en-US" dirty="0"/>
              <a:t>그리고 </a:t>
            </a:r>
            <a:r>
              <a:rPr lang="ko-KR" altLang="en-US" dirty="0" err="1"/>
              <a:t>과적합</a:t>
            </a:r>
            <a:r>
              <a:rPr lang="ko-KR" altLang="en-US" dirty="0"/>
              <a:t> 방지의 중요한 역할을 담당합니다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9815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A0BA33-6481-57D4-EB6E-EE47433EE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FE0F971-CCC1-F691-9E68-F2AC30EAB6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7954555-D126-1AC7-FEC1-4EC4AB126A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연구에서는 트리 기반 앙상블 모델의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최적화를 위해 </a:t>
            </a:r>
            <a:r>
              <a:rPr lang="ko-KR" altLang="en-US" b="1" dirty="0"/>
              <a:t>탐색 범위를 사전에 정의</a:t>
            </a:r>
            <a:r>
              <a:rPr lang="ko-KR" altLang="en-US" dirty="0"/>
              <a:t>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이는 최적화 기법의 효율성을 극대화하고</a:t>
            </a:r>
            <a:r>
              <a:rPr lang="en-US" altLang="ko-KR" dirty="0"/>
              <a:t>, </a:t>
            </a:r>
            <a:r>
              <a:rPr lang="ko-KR" altLang="en-US" dirty="0"/>
              <a:t>불필요한 계산 자원의 낭비를 방지하기 위한 전략적 접근이었습니다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탐색 범위를 설정하는 이유는 각 최적화 기법의 특성 때문입니다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Grid Search</a:t>
            </a:r>
            <a:r>
              <a:rPr lang="ko-KR" altLang="en-US" dirty="0"/>
              <a:t>와 </a:t>
            </a:r>
            <a:r>
              <a:rPr lang="en-US" altLang="ko-KR" b="1" dirty="0"/>
              <a:t>Random Search</a:t>
            </a:r>
            <a:r>
              <a:rPr lang="ko-KR" altLang="en-US" dirty="0"/>
              <a:t>는 탐색 공간이 명시적으로 요구되며</a:t>
            </a:r>
            <a:r>
              <a:rPr lang="en-US" altLang="ko-KR" dirty="0"/>
              <a:t>, </a:t>
            </a:r>
            <a:r>
              <a:rPr lang="ko-KR" altLang="en-US" dirty="0"/>
              <a:t>탐색 공간이 과도하게 넓을 경우 계산 비용이 기하급수적으로 증가할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Bayesian Optimization</a:t>
            </a:r>
            <a:r>
              <a:rPr lang="ko-KR" altLang="en-US" dirty="0"/>
              <a:t>은 초기 탐색 공간을 모델링하여 점진적으로 탐색을 진행하므로</a:t>
            </a:r>
            <a:r>
              <a:rPr lang="en-US" altLang="ko-KR" dirty="0"/>
              <a:t>, </a:t>
            </a:r>
            <a:r>
              <a:rPr lang="ko-KR" altLang="en-US" dirty="0"/>
              <a:t>탐색 범위가 너무 좁으면 최적해를 찾지 못할 수 있고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반대로 탐색 범위가 지나치게 넓으면 초기 탐색 과정이 비효율적일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Genetic Algorithm</a:t>
            </a:r>
            <a:r>
              <a:rPr lang="ko-KR" altLang="en-US" dirty="0"/>
              <a:t>은 상대적으로 초기 탐색 범위에 덜 민감하지만</a:t>
            </a:r>
            <a:r>
              <a:rPr lang="en-US" altLang="ko-KR" dirty="0"/>
              <a:t>, </a:t>
            </a:r>
            <a:r>
              <a:rPr lang="ko-KR" altLang="en-US" dirty="0"/>
              <a:t>지나치게 큰 탐색 공간에서는 수렴 속도가 느려질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다음으로</a:t>
            </a:r>
            <a:r>
              <a:rPr lang="en-US" altLang="ko-KR" dirty="0"/>
              <a:t>, </a:t>
            </a:r>
            <a:r>
              <a:rPr lang="ko-KR" altLang="en-US" dirty="0"/>
              <a:t>탐색 범위는 모델과 기법의 특성을 고려해 설정되었습니다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 err="1"/>
              <a:t>학습률</a:t>
            </a:r>
            <a:r>
              <a:rPr lang="en-US" altLang="ko-KR" dirty="0"/>
              <a:t>(learning rate)</a:t>
            </a:r>
            <a:r>
              <a:rPr lang="ko-KR" altLang="en-US" dirty="0"/>
              <a:t>은 </a:t>
            </a:r>
            <a:r>
              <a:rPr lang="en-US" altLang="ko-KR" dirty="0"/>
              <a:t>[0.01, 0.2]</a:t>
            </a:r>
            <a:r>
              <a:rPr lang="ko-KR" altLang="en-US" dirty="0"/>
              <a:t>로 제한하여 학습 속도와 성능 저하를 방지했으며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트리 개수</a:t>
            </a:r>
            <a:r>
              <a:rPr lang="en-US" altLang="ko-KR" dirty="0"/>
              <a:t>(</a:t>
            </a:r>
            <a:r>
              <a:rPr lang="en-US" altLang="ko-KR" dirty="0" err="1"/>
              <a:t>n_estimators</a:t>
            </a:r>
            <a:r>
              <a:rPr lang="en-US" altLang="ko-KR" dirty="0"/>
              <a:t>)</a:t>
            </a:r>
            <a:r>
              <a:rPr lang="ko-KR" altLang="en-US" dirty="0"/>
              <a:t>는 </a:t>
            </a:r>
            <a:r>
              <a:rPr lang="en-US" altLang="ko-KR" dirty="0"/>
              <a:t>[50, 300] </a:t>
            </a:r>
            <a:r>
              <a:rPr lang="ko-KR" altLang="en-US" dirty="0"/>
              <a:t>범위로 설정해 과적합과 학습 시간 증가를 최소화했습니다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이러한 설정은 기존 연구에서 제시된 최적 탐색 범위를 참고하여 실용성을 확보하였습니다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탐색 범위를 사전에 정의하는 방식은 성능 최적화와 계산 효율성을 동시에 달성할 수 있는 효과적인 전략입니다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연구 재현성을 보장하고</a:t>
            </a:r>
            <a:r>
              <a:rPr lang="en-US" altLang="ko-KR" dirty="0"/>
              <a:t>, </a:t>
            </a:r>
            <a:r>
              <a:rPr lang="ko-KR" altLang="en-US" dirty="0"/>
              <a:t>각 최적화 기법의 성능을 균등하게 비교할 수 있도록 했습니다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9D77FF9-6E89-5E45-799E-C7F06E39F1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877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A56D9-34DD-37FA-98C3-91630C3DF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5547242-5107-9CC2-8700-6DC1B4388C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901E4AB-163A-BB78-9F0B-3B777714C1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2800" b="1" dirty="0"/>
              <a:t>정밀도</a:t>
            </a:r>
            <a:r>
              <a:rPr lang="ko-KR" altLang="en-US" sz="2800" dirty="0"/>
              <a:t>는 모델이 양성으로 예측한 사례 중 실제로 양성인 비율을 나타내며</a:t>
            </a:r>
            <a:r>
              <a:rPr lang="en-US" altLang="ko-KR" sz="2800" dirty="0"/>
              <a:t>, </a:t>
            </a:r>
            <a:r>
              <a:rPr lang="ko-KR" altLang="en-US" sz="2800" b="1" dirty="0"/>
              <a:t>양성 예측의 정확성</a:t>
            </a:r>
            <a:r>
              <a:rPr lang="ko-KR" altLang="en-US" sz="2800" dirty="0"/>
              <a:t>을 평가하는 지표입니다</a:t>
            </a:r>
            <a:r>
              <a:rPr lang="en-US" altLang="ko-KR" sz="2800" dirty="0"/>
              <a:t>.</a:t>
            </a:r>
            <a:br>
              <a:rPr lang="en-US" altLang="ko-KR" sz="2800" dirty="0"/>
            </a:br>
            <a:r>
              <a:rPr lang="ko-KR" altLang="en-US" sz="2800" dirty="0"/>
              <a:t>정밀도는 특히 </a:t>
            </a:r>
            <a:r>
              <a:rPr lang="en-US" altLang="ko-KR" sz="2800" b="1" dirty="0"/>
              <a:t>False Positive</a:t>
            </a:r>
            <a:r>
              <a:rPr lang="ko-KR" altLang="en-US" sz="2800" dirty="0"/>
              <a:t>를 줄이는 데 중점을 둡니다</a:t>
            </a:r>
            <a:r>
              <a:rPr lang="en-US" altLang="ko-KR" sz="2800" dirty="0"/>
              <a:t>.</a:t>
            </a:r>
            <a:br>
              <a:rPr lang="en-US" altLang="ko-KR" sz="2800" dirty="0"/>
            </a:br>
            <a:r>
              <a:rPr lang="ko-KR" altLang="en-US" sz="2800" dirty="0"/>
              <a:t>예를 들어</a:t>
            </a:r>
            <a:r>
              <a:rPr lang="en-US" altLang="ko-KR" sz="2800" dirty="0"/>
              <a:t>, </a:t>
            </a:r>
            <a:r>
              <a:rPr lang="ko-KR" altLang="en-US" sz="2800" dirty="0"/>
              <a:t>소프트웨어 결함 탐지 상황에서는 </a:t>
            </a:r>
            <a:r>
              <a:rPr lang="ko-KR" altLang="en-US" sz="2800" b="1" dirty="0"/>
              <a:t>잘못된 경고를 줄이고</a:t>
            </a:r>
            <a:r>
              <a:rPr lang="en-US" altLang="ko-KR" sz="2800" dirty="0"/>
              <a:t>, </a:t>
            </a:r>
            <a:r>
              <a:rPr lang="ko-KR" altLang="en-US" sz="2800" dirty="0"/>
              <a:t>실제 결함이 있는 경우에만 탐지할 수 있도록 높은 정밀도가 중요합니다</a:t>
            </a:r>
            <a:r>
              <a:rPr lang="en-US" altLang="ko-KR" sz="2800" dirty="0"/>
              <a:t>.</a:t>
            </a:r>
            <a:br>
              <a:rPr lang="en-US" altLang="ko-KR" sz="2800" dirty="0"/>
            </a:br>
            <a:r>
              <a:rPr lang="ko-KR" altLang="en-US" sz="2800" dirty="0"/>
              <a:t>이러한 높은 정밀도를 통해 개발 과정에서 불필요한 시간 낭비와 리소스 소모를 줄일 수 있습니다</a:t>
            </a:r>
            <a:r>
              <a:rPr lang="en-US" altLang="ko-KR" sz="2800" dirty="0"/>
              <a:t>.</a:t>
            </a:r>
          </a:p>
          <a:p>
            <a:r>
              <a:rPr lang="ko-KR" altLang="en-US" sz="2800" dirty="0"/>
              <a:t>따라서</a:t>
            </a:r>
            <a:r>
              <a:rPr lang="en-US" altLang="ko-KR" sz="2800" dirty="0"/>
              <a:t>, </a:t>
            </a:r>
            <a:r>
              <a:rPr lang="ko-KR" altLang="en-US" sz="2800" b="1" dirty="0"/>
              <a:t>양성 예측의 정확성</a:t>
            </a:r>
            <a:r>
              <a:rPr lang="ko-KR" altLang="en-US" sz="2800" dirty="0"/>
              <a:t>이 중요한 문제에서 정밀도는 성능 평가의 핵심 지표로 활용됩니다</a:t>
            </a:r>
            <a:r>
              <a:rPr lang="en-US" altLang="ko-KR" sz="2800" dirty="0"/>
              <a:t>.</a:t>
            </a:r>
          </a:p>
          <a:p>
            <a:pPr marL="0" marR="0" indent="0" algn="just" fontAlgn="base" latinLnBrk="1">
              <a:lnSpc>
                <a:spcPct val="160000"/>
              </a:lnSpc>
            </a:pPr>
            <a:endParaRPr lang="en-US" altLang="ko-KR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r>
              <a:rPr lang="ko-KR" altLang="en-US" sz="2800" b="1" dirty="0"/>
              <a:t>재현율</a:t>
            </a:r>
            <a:r>
              <a:rPr lang="ko-KR" altLang="en-US" sz="2800" dirty="0"/>
              <a:t>은 </a:t>
            </a:r>
            <a:r>
              <a:rPr lang="ko-KR" altLang="en-US" sz="2800" b="1" dirty="0"/>
              <a:t>실제 양성 사례 중에서 모델이 정확히 탐지한 비율</a:t>
            </a:r>
            <a:r>
              <a:rPr lang="ko-KR" altLang="en-US" sz="2800" dirty="0"/>
              <a:t>을 나타내며</a:t>
            </a:r>
            <a:r>
              <a:rPr lang="en-US" altLang="ko-KR" sz="2800" dirty="0"/>
              <a:t>,</a:t>
            </a:r>
          </a:p>
          <a:p>
            <a:r>
              <a:rPr lang="ko-KR" altLang="en-US" sz="2800" dirty="0"/>
              <a:t>재현율은 특히 </a:t>
            </a:r>
            <a:r>
              <a:rPr lang="en-US" altLang="ko-KR" sz="2800" b="1" dirty="0"/>
              <a:t>False Negative</a:t>
            </a:r>
            <a:r>
              <a:rPr lang="ko-KR" altLang="en-US" sz="2800" dirty="0"/>
              <a:t>를 줄이는 데 중점을 둡니다</a:t>
            </a:r>
            <a:r>
              <a:rPr lang="en-US" altLang="ko-KR" sz="2800" dirty="0"/>
              <a:t>.</a:t>
            </a:r>
            <a:br>
              <a:rPr lang="en-US" altLang="ko-KR" sz="2800" dirty="0"/>
            </a:br>
            <a:r>
              <a:rPr lang="ko-KR" altLang="en-US" sz="2800" dirty="0"/>
              <a:t>즉</a:t>
            </a:r>
            <a:r>
              <a:rPr lang="en-US" altLang="ko-KR" sz="2800" dirty="0"/>
              <a:t>, </a:t>
            </a:r>
            <a:r>
              <a:rPr lang="ko-KR" altLang="en-US" sz="2800" dirty="0"/>
              <a:t>중요한 양성 사례를 놓치지 않고 탐지하는 능력을 평가하는 지표입니다</a:t>
            </a:r>
            <a:r>
              <a:rPr lang="en-US" altLang="ko-KR" sz="2800" dirty="0"/>
              <a:t>.</a:t>
            </a:r>
          </a:p>
          <a:p>
            <a:r>
              <a:rPr lang="ko-KR" altLang="en-US" sz="2800" dirty="0"/>
              <a:t>예를 들어</a:t>
            </a:r>
            <a:r>
              <a:rPr lang="en-US" altLang="ko-KR" sz="2800" dirty="0"/>
              <a:t>, </a:t>
            </a:r>
            <a:r>
              <a:rPr lang="ko-KR" altLang="en-US" sz="2800" b="1" dirty="0"/>
              <a:t>소프트웨어 품질 관리</a:t>
            </a:r>
            <a:r>
              <a:rPr lang="ko-KR" altLang="en-US" sz="2800" dirty="0"/>
              <a:t>와 같은 분야에서는 결함을 놓치지 않고 탐지하는 것이 매우 중요합니다</a:t>
            </a:r>
            <a:r>
              <a:rPr lang="en-US" altLang="ko-KR" sz="2800" dirty="0"/>
              <a:t>.</a:t>
            </a:r>
            <a:br>
              <a:rPr lang="en-US" altLang="ko-KR" sz="2800" dirty="0"/>
            </a:br>
            <a:r>
              <a:rPr lang="ko-KR" altLang="en-US" sz="2800" dirty="0"/>
              <a:t>재현율이 높은 모델은 실제로 존재하는 결함을 가능한 한 모두 식별할 수 있어</a:t>
            </a:r>
            <a:r>
              <a:rPr lang="en-US" altLang="ko-KR" sz="2800" dirty="0"/>
              <a:t>, </a:t>
            </a:r>
            <a:r>
              <a:rPr lang="ko-KR" altLang="en-US" sz="2800" dirty="0"/>
              <a:t>품질 관리 및 유지보수의 효율성을 높이는 데 기여합니다</a:t>
            </a:r>
            <a:r>
              <a:rPr lang="en-US" altLang="ko-KR" sz="2800" dirty="0"/>
              <a:t>.</a:t>
            </a:r>
          </a:p>
          <a:p>
            <a:r>
              <a:rPr lang="ko-KR" altLang="en-US" sz="2800" dirty="0"/>
              <a:t>따라서</a:t>
            </a:r>
            <a:r>
              <a:rPr lang="en-US" altLang="ko-KR" sz="2800" dirty="0"/>
              <a:t>, </a:t>
            </a:r>
            <a:r>
              <a:rPr lang="ko-KR" altLang="en-US" sz="2800" dirty="0"/>
              <a:t>중요한 사례를 빠짐없이 탐지해야 하는 상황에서 재현율은 성능 평가의 필수적인 지표로 활용됩니다</a:t>
            </a:r>
            <a:endParaRPr lang="en-US" altLang="ko-KR" sz="2800" dirty="0"/>
          </a:p>
          <a:p>
            <a:endParaRPr lang="en-US" altLang="ko-KR" sz="2800" dirty="0"/>
          </a:p>
          <a:p>
            <a:endParaRPr lang="ko-KR" altLang="en-US" sz="2800" dirty="0"/>
          </a:p>
          <a:p>
            <a:pPr marL="0" marR="0" indent="0" algn="just" fontAlgn="base" latinLnBrk="1">
              <a:lnSpc>
                <a:spcPct val="160000"/>
              </a:lnSpc>
            </a:pPr>
            <a:endParaRPr lang="ko-KR" altLang="en-US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1719D6-1887-72DA-037B-7FC855B8F2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744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연구에 대한 간략한 소개와 </a:t>
            </a:r>
            <a:r>
              <a:rPr lang="en-US" altLang="ko-KR" dirty="0"/>
              <a:t>, </a:t>
            </a:r>
            <a:r>
              <a:rPr lang="ko-KR" altLang="en-US" dirty="0"/>
              <a:t>접근법</a:t>
            </a:r>
            <a:r>
              <a:rPr lang="en-US" altLang="ko-KR" dirty="0"/>
              <a:t>, </a:t>
            </a:r>
            <a:r>
              <a:rPr lang="ko-KR" altLang="en-US" dirty="0"/>
              <a:t>연구방법 그리고 실험결과 및 분석 마지막으로 결론에 대해 발표하겠습니다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2137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66696-ADAD-D77D-D4CD-BAF929DAD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BBAD4E5-FF5B-9C5F-B7B4-273291EA7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0850AE5-BAB9-7692-3087-BD32F0FC0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정확도는 전체 샘플 중에서 모델이 올바르게 예측한 비율을 나타내는 지표입니다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여기서 </a:t>
            </a:r>
            <a:r>
              <a:rPr lang="en-US" altLang="ko-KR" b="1" dirty="0"/>
              <a:t>TP</a:t>
            </a:r>
            <a:r>
              <a:rPr lang="ko-KR" altLang="en-US" dirty="0"/>
              <a:t>는 </a:t>
            </a:r>
            <a:r>
              <a:rPr lang="en-US" altLang="ko-KR" dirty="0"/>
              <a:t>True Positive, </a:t>
            </a:r>
            <a:r>
              <a:rPr lang="en-US" altLang="ko-KR" b="1" dirty="0"/>
              <a:t>TN</a:t>
            </a:r>
            <a:r>
              <a:rPr lang="ko-KR" altLang="en-US" dirty="0"/>
              <a:t>은 </a:t>
            </a:r>
            <a:r>
              <a:rPr lang="en-US" altLang="ko-KR" dirty="0"/>
              <a:t>True Negative, </a:t>
            </a:r>
            <a:r>
              <a:rPr lang="en-US" altLang="ko-KR" b="1" dirty="0"/>
              <a:t>FP</a:t>
            </a:r>
            <a:r>
              <a:rPr lang="ko-KR" altLang="en-US" dirty="0"/>
              <a:t>는 </a:t>
            </a:r>
            <a:r>
              <a:rPr lang="en-US" altLang="ko-KR" dirty="0"/>
              <a:t>False Positive, </a:t>
            </a:r>
            <a:r>
              <a:rPr lang="en-US" altLang="ko-KR" b="1" dirty="0"/>
              <a:t>FN</a:t>
            </a:r>
            <a:r>
              <a:rPr lang="ko-KR" altLang="en-US" dirty="0"/>
              <a:t>은 </a:t>
            </a:r>
            <a:r>
              <a:rPr lang="en-US" altLang="ko-KR" dirty="0"/>
              <a:t>False Negative</a:t>
            </a:r>
            <a:r>
              <a:rPr lang="ko-KR" altLang="en-US" dirty="0"/>
              <a:t>를 의미합니다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정확도는 전반적인 예측 성능을 나타내는 데 유용하며</a:t>
            </a:r>
            <a:r>
              <a:rPr lang="en-US" altLang="ko-KR" dirty="0"/>
              <a:t>, </a:t>
            </a:r>
            <a:r>
              <a:rPr lang="ko-KR" altLang="en-US" dirty="0"/>
              <a:t>특히 클래스 불균형이 심하지 않은 데이터셋에서 효과적입니다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그러나</a:t>
            </a:r>
            <a:r>
              <a:rPr lang="en-US" altLang="ko-KR" dirty="0"/>
              <a:t>, </a:t>
            </a:r>
            <a:r>
              <a:rPr lang="ko-KR" altLang="en-US" dirty="0"/>
              <a:t>데이터셋이 불균형한 경우에는 </a:t>
            </a:r>
            <a:r>
              <a:rPr lang="en-US" altLang="ko-KR" b="1" dirty="0"/>
              <a:t>False Negative</a:t>
            </a:r>
            <a:r>
              <a:rPr lang="ko-KR" altLang="en-US" dirty="0"/>
              <a:t>와 </a:t>
            </a:r>
            <a:r>
              <a:rPr lang="en-US" altLang="ko-KR" b="1" dirty="0"/>
              <a:t>False Positive</a:t>
            </a:r>
            <a:r>
              <a:rPr lang="ko-KR" altLang="en-US" dirty="0"/>
              <a:t>가 모델 평가에 중요한 영향을 미칠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/>
              <a:t>결함 예측과 같은 문제에서는 결함을 놓치는 경우</a:t>
            </a:r>
            <a:r>
              <a:rPr lang="en-US" altLang="ko-KR" dirty="0"/>
              <a:t>(False Negative)</a:t>
            </a:r>
            <a:r>
              <a:rPr lang="ko-KR" altLang="en-US" dirty="0"/>
              <a:t>가 큰 비용을 초래할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정확도는 **다른 성능 지표</a:t>
            </a:r>
            <a:r>
              <a:rPr lang="en-US" altLang="ko-KR" dirty="0"/>
              <a:t>(F1 Score, Precision, Recall </a:t>
            </a:r>
            <a:r>
              <a:rPr lang="ko-KR" altLang="en-US" dirty="0"/>
              <a:t>등</a:t>
            </a:r>
            <a:r>
              <a:rPr lang="en-US" altLang="ko-KR" dirty="0"/>
              <a:t>)**</a:t>
            </a:r>
            <a:r>
              <a:rPr lang="ko-KR" altLang="en-US" dirty="0"/>
              <a:t>와 함께 해석하여 모델 성능을 더 종합적으로 평가하는 것이 중요합니다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algn="l"/>
            <a:endParaRPr lang="en-US" altLang="ko-KR" sz="1200" b="0" i="0" dirty="0">
              <a:effectLst/>
              <a:latin typeface="Söhne"/>
            </a:endParaRPr>
          </a:p>
          <a:p>
            <a:r>
              <a:rPr lang="en-US" altLang="ko-KR" b="1" dirty="0"/>
              <a:t>F1 </a:t>
            </a:r>
            <a:r>
              <a:rPr lang="ko-KR" altLang="en-US" b="1" dirty="0"/>
              <a:t>스코어</a:t>
            </a:r>
            <a:r>
              <a:rPr lang="ko-KR" altLang="en-US" dirty="0"/>
              <a:t>는 정밀도와 재현율의 </a:t>
            </a:r>
            <a:r>
              <a:rPr lang="ko-KR" altLang="en-US" b="1" dirty="0"/>
              <a:t>조화 평균</a:t>
            </a:r>
            <a:r>
              <a:rPr lang="ko-KR" altLang="en-US" dirty="0"/>
              <a:t>으로</a:t>
            </a:r>
            <a:r>
              <a:rPr lang="en-US" altLang="ko-KR" dirty="0"/>
              <a:t>, </a:t>
            </a:r>
            <a:r>
              <a:rPr lang="ko-KR" altLang="en-US" dirty="0"/>
              <a:t>두 지표 간의 균형을 고려하여 모델 성능을 평가하는 지표입니다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F1 </a:t>
            </a:r>
            <a:r>
              <a:rPr lang="ko-KR" altLang="en-US" dirty="0"/>
              <a:t>스코어는 특히 </a:t>
            </a:r>
            <a:r>
              <a:rPr lang="ko-KR" altLang="en-US" b="1" dirty="0"/>
              <a:t>정밀도와 재현율이 모두 중요할 때</a:t>
            </a:r>
            <a:r>
              <a:rPr lang="ko-KR" altLang="en-US" dirty="0"/>
              <a:t> 유용합니다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/>
              <a:t>결함 예측이나 의료 진단과 같이 </a:t>
            </a:r>
            <a:r>
              <a:rPr lang="ko-KR" altLang="en-US" b="1" dirty="0"/>
              <a:t>정확히 찾아내는 것</a:t>
            </a:r>
            <a:r>
              <a:rPr lang="ko-KR" altLang="en-US" dirty="0"/>
              <a:t>과 </a:t>
            </a:r>
            <a:r>
              <a:rPr lang="ko-KR" altLang="en-US" b="1" dirty="0"/>
              <a:t>놓치지 않는 것</a:t>
            </a:r>
            <a:r>
              <a:rPr lang="ko-KR" altLang="en-US" dirty="0"/>
              <a:t>이 동시에 중요한 상황에서 </a:t>
            </a:r>
            <a:r>
              <a:rPr lang="en-US" altLang="ko-KR" dirty="0"/>
              <a:t>F1 </a:t>
            </a:r>
            <a:r>
              <a:rPr lang="ko-KR" altLang="en-US" dirty="0"/>
              <a:t>스코어는 성능 평가의 핵심 지표로 사용됩니다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b="1" dirty="0"/>
              <a:t>정밀도와 </a:t>
            </a:r>
            <a:r>
              <a:rPr lang="ko-KR" altLang="en-US" b="1" dirty="0" err="1"/>
              <a:t>재현율</a:t>
            </a:r>
            <a:r>
              <a:rPr lang="ko-KR" altLang="en-US" b="1" dirty="0"/>
              <a:t> 중 하나라도 낮아지면 </a:t>
            </a:r>
            <a:r>
              <a:rPr lang="en-US" altLang="ko-KR" b="1" dirty="0"/>
              <a:t>F1 </a:t>
            </a:r>
            <a:r>
              <a:rPr lang="ko-KR" altLang="en-US" b="1" dirty="0"/>
              <a:t>스코어도 낮아지기 때문에</a:t>
            </a:r>
            <a:r>
              <a:rPr lang="en-US" altLang="ko-KR" dirty="0"/>
              <a:t>, </a:t>
            </a:r>
            <a:r>
              <a:rPr lang="ko-KR" altLang="en-US" dirty="0"/>
              <a:t>두 지표 간의 균형이 얼마나 잘 유지되는지를 평가할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특히</a:t>
            </a:r>
            <a:r>
              <a:rPr lang="en-US" altLang="ko-KR" dirty="0"/>
              <a:t>, F1 </a:t>
            </a:r>
            <a:r>
              <a:rPr lang="ko-KR" altLang="en-US" dirty="0"/>
              <a:t>스코어는 </a:t>
            </a:r>
            <a:r>
              <a:rPr lang="ko-KR" altLang="en-US" b="1" dirty="0"/>
              <a:t>불균형한 데이터셋</a:t>
            </a:r>
            <a:r>
              <a:rPr lang="ko-KR" altLang="en-US" dirty="0"/>
              <a:t>에서 모델의 전반적인 예측 성능을 평가하는 데 적합합니다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240CF13-0260-62C9-DBED-29E0A59084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9961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지금부터 본 연구에서 수행한 </a:t>
            </a:r>
            <a:r>
              <a:rPr lang="ko-KR" altLang="en-US" b="1" dirty="0"/>
              <a:t>트리 기반 앙상블 모델의 </a:t>
            </a:r>
            <a:r>
              <a:rPr lang="ko-KR" altLang="en-US" b="1" dirty="0" err="1"/>
              <a:t>하이퍼파라미터</a:t>
            </a:r>
            <a:r>
              <a:rPr lang="ko-KR" altLang="en-US" b="1" dirty="0"/>
              <a:t> 최적화 결과</a:t>
            </a:r>
            <a:r>
              <a:rPr lang="ko-KR" altLang="en-US" dirty="0"/>
              <a:t>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본 연구에서는 </a:t>
            </a:r>
            <a:r>
              <a:rPr lang="en-US" altLang="ko-KR" b="1" dirty="0"/>
              <a:t>4</a:t>
            </a:r>
            <a:r>
              <a:rPr lang="ko-KR" altLang="en-US" b="1" dirty="0"/>
              <a:t>가지 주요 </a:t>
            </a:r>
            <a:r>
              <a:rPr lang="ko-KR" altLang="en-US" b="1" dirty="0" err="1"/>
              <a:t>하이퍼파라미터</a:t>
            </a:r>
            <a:r>
              <a:rPr lang="ko-KR" altLang="en-US" b="1" dirty="0"/>
              <a:t> 최적화 기법</a:t>
            </a:r>
            <a:r>
              <a:rPr lang="ko-KR" altLang="en-US" dirty="0"/>
              <a:t>을 적용하여</a:t>
            </a:r>
            <a:r>
              <a:rPr lang="en-US" altLang="ko-KR" dirty="0"/>
              <a:t>, </a:t>
            </a:r>
            <a:r>
              <a:rPr lang="ko-KR" altLang="en-US" dirty="0"/>
              <a:t>각 </a:t>
            </a:r>
            <a:r>
              <a:rPr lang="ko-KR" altLang="en-US" dirty="0" err="1"/>
              <a:t>모델별</a:t>
            </a:r>
            <a:r>
              <a:rPr lang="ko-KR" altLang="en-US" dirty="0"/>
              <a:t> 최적화 성능을 비교 분석하였습니다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사용된 최적화 기법은 다음과 같습니다</a:t>
            </a:r>
            <a:r>
              <a:rPr lang="en-US" altLang="ko-KR" dirty="0"/>
              <a:t>: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그리드 </a:t>
            </a:r>
            <a:r>
              <a:rPr lang="ko-KR" altLang="en-US" b="1" dirty="0" err="1"/>
              <a:t>서치</a:t>
            </a:r>
            <a:r>
              <a:rPr lang="en-US" altLang="ko-KR" b="1" dirty="0"/>
              <a:t>(Grid Search)</a:t>
            </a:r>
            <a:endParaRPr lang="ko-KR" altLang="en-US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랜덤 </a:t>
            </a:r>
            <a:r>
              <a:rPr lang="ko-KR" altLang="en-US" b="1" dirty="0" err="1"/>
              <a:t>서치</a:t>
            </a:r>
            <a:r>
              <a:rPr lang="en-US" altLang="ko-KR" b="1" dirty="0"/>
              <a:t>(Random Search)</a:t>
            </a:r>
            <a:endParaRPr lang="ko-KR" altLang="en-US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베이지안 최적화</a:t>
            </a:r>
            <a:r>
              <a:rPr lang="en-US" altLang="ko-KR" b="1" dirty="0"/>
              <a:t>(Bayesian Optimization)</a:t>
            </a:r>
            <a:endParaRPr lang="ko-KR" altLang="en-US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유전 알고리즘</a:t>
            </a:r>
            <a:r>
              <a:rPr lang="en-US" altLang="ko-KR" b="1" dirty="0"/>
              <a:t>(Genetic Algorithm)</a:t>
            </a:r>
            <a:endParaRPr lang="ko-KR" altLang="en-US" dirty="0"/>
          </a:p>
          <a:p>
            <a:r>
              <a:rPr lang="ko-KR" altLang="en-US" dirty="0"/>
              <a:t>분석은 </a:t>
            </a:r>
            <a:r>
              <a:rPr lang="en-US" altLang="ko-KR" b="1" dirty="0"/>
              <a:t>NASA</a:t>
            </a:r>
            <a:r>
              <a:rPr lang="ko-KR" altLang="en-US" b="1" dirty="0"/>
              <a:t>의 </a:t>
            </a:r>
            <a:r>
              <a:rPr lang="en-US" altLang="ko-KR" b="1" dirty="0"/>
              <a:t>11</a:t>
            </a:r>
            <a:r>
              <a:rPr lang="ko-KR" altLang="en-US" b="1" dirty="0"/>
              <a:t>개 소프트웨어 결함 데이터셋</a:t>
            </a:r>
            <a:r>
              <a:rPr lang="ko-KR" altLang="en-US" dirty="0"/>
              <a:t>을 대상으로 수행되었으며</a:t>
            </a:r>
            <a:r>
              <a:rPr lang="en-US" altLang="ko-KR" dirty="0"/>
              <a:t>, CM1, JM1, KC1, KC3, MC1, MC2, MW1, PC1, PC2, PC3, PC4</a:t>
            </a:r>
            <a:r>
              <a:rPr lang="ko-KR" altLang="en-US" dirty="0"/>
              <a:t>의 결과를 기반으로 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</a:t>
            </a:r>
            <a:r>
              <a:rPr lang="en-US" altLang="ko-KR" dirty="0"/>
              <a:t>, </a:t>
            </a:r>
            <a:r>
              <a:rPr lang="ko-KR" altLang="en-US" dirty="0"/>
              <a:t>각 모델과 최적화 기법이 다양한 데이터셋에서 </a:t>
            </a:r>
            <a:r>
              <a:rPr lang="ko-KR" altLang="en-US" b="1" dirty="0"/>
              <a:t>일관된 성능을 보이는지 평가</a:t>
            </a:r>
            <a:r>
              <a:rPr lang="ko-KR" altLang="en-US" dirty="0"/>
              <a:t>할 수 있었습니다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effectLst/>
              <a:latin typeface="Söhne"/>
            </a:endParaRPr>
          </a:p>
          <a:p>
            <a:pPr algn="l"/>
            <a:r>
              <a:rPr lang="ko-KR" altLang="en-US" b="1" dirty="0"/>
              <a:t>모델의 복잡도</a:t>
            </a:r>
            <a:r>
              <a:rPr lang="ko-KR" altLang="en-US" dirty="0"/>
              <a:t>와 </a:t>
            </a:r>
            <a:r>
              <a:rPr lang="ko-KR" altLang="en-US" b="1" dirty="0" err="1"/>
              <a:t>하이퍼파라미터</a:t>
            </a:r>
            <a:r>
              <a:rPr lang="ko-KR" altLang="en-US" b="1" dirty="0"/>
              <a:t> 공간 크기</a:t>
            </a:r>
            <a:r>
              <a:rPr lang="ko-KR" altLang="en-US" dirty="0"/>
              <a:t>에 따라 최적화 기법의 성능이 다르게 나타났습니다</a:t>
            </a:r>
            <a:endParaRPr lang="en-US" altLang="ko-KR" dirty="0"/>
          </a:p>
          <a:p>
            <a:pPr algn="l"/>
            <a:r>
              <a:rPr lang="en-US" altLang="ko-KR" dirty="0"/>
              <a:t>.</a:t>
            </a: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공간이 넓고 복잡한 경우 랜덤 </a:t>
            </a:r>
            <a:r>
              <a:rPr lang="ko-KR" altLang="en-US" dirty="0" err="1"/>
              <a:t>서치와</a:t>
            </a:r>
            <a:r>
              <a:rPr lang="ko-KR" altLang="en-US" dirty="0"/>
              <a:t> 유전 알고리즘이 보다 유리한 성능을 보였습니다</a:t>
            </a:r>
            <a:r>
              <a:rPr lang="en-US" altLang="ko-KR" dirty="0"/>
              <a:t>.</a:t>
            </a:r>
          </a:p>
          <a:p>
            <a:pPr algn="l"/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ko-KR" altLang="en-US" dirty="0"/>
              <a:t>그리드 </a:t>
            </a:r>
            <a:r>
              <a:rPr lang="ko-KR" altLang="en-US" dirty="0" err="1"/>
              <a:t>서치는</a:t>
            </a:r>
            <a:r>
              <a:rPr lang="ko-KR" altLang="en-US" dirty="0"/>
              <a:t> 탐색 비용이 높아지는 단점이 있었지만</a:t>
            </a:r>
            <a:r>
              <a:rPr lang="en-US" altLang="ko-KR" dirty="0"/>
              <a:t>, </a:t>
            </a:r>
            <a:r>
              <a:rPr lang="ko-KR" altLang="en-US" dirty="0"/>
              <a:t>탐색 공간이 작은 경우에는 효과적으로 작동하였습니다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7549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Genetic Algorithm</a:t>
            </a:r>
            <a:r>
              <a:rPr lang="ko-KR" altLang="en-US" dirty="0"/>
              <a:t>은 대부분의 모델에서 최고 성능을 기록하며</a:t>
            </a:r>
            <a:r>
              <a:rPr lang="en-US" altLang="ko-KR" dirty="0"/>
              <a:t>, </a:t>
            </a:r>
            <a:r>
              <a:rPr lang="ko-KR" altLang="en-US" dirty="0"/>
              <a:t>복잡한 탐색 공간에서 효과적</a:t>
            </a:r>
            <a:r>
              <a:rPr lang="en-US" altLang="ko-KR" dirty="0"/>
              <a:t>. </a:t>
            </a:r>
            <a:r>
              <a:rPr lang="ko-KR" altLang="en-US" dirty="0"/>
              <a:t>일부 모델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en-US" altLang="ko-KR" dirty="0" err="1"/>
              <a:t>LightGBM</a:t>
            </a:r>
            <a:r>
              <a:rPr lang="en-US" altLang="ko-KR" dirty="0"/>
              <a:t>)</a:t>
            </a:r>
            <a:r>
              <a:rPr lang="ko-KR" altLang="en-US" dirty="0"/>
              <a:t>에서는 </a:t>
            </a:r>
            <a:r>
              <a:rPr lang="en-US" altLang="ko-KR" dirty="0"/>
              <a:t>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가 더 적합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344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b="1" dirty="0"/>
              <a:t>성능 </a:t>
            </a:r>
            <a:r>
              <a:rPr lang="ko-KR" altLang="en-US" b="1" dirty="0" err="1"/>
              <a:t>지표별</a:t>
            </a:r>
            <a:r>
              <a:rPr lang="ko-KR" altLang="en-US" b="1" dirty="0"/>
              <a:t> 분석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Accuracy</a:t>
            </a:r>
            <a:r>
              <a:rPr lang="ko-KR" altLang="en-US" dirty="0"/>
              <a:t>는 전반적인 분류 정확도를 나타내지만</a:t>
            </a:r>
            <a:r>
              <a:rPr lang="en-US" altLang="ko-KR" dirty="0"/>
              <a:t>, </a:t>
            </a:r>
            <a:r>
              <a:rPr lang="ko-KR" altLang="en-US" dirty="0"/>
              <a:t>클래스 불균형 상황에서는 성능을 과대평가할 가능성이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en-US" altLang="ko-KR" b="1" dirty="0"/>
              <a:t>F1 Score</a:t>
            </a:r>
            <a:r>
              <a:rPr lang="ko-KR" altLang="en-US" dirty="0"/>
              <a:t>는 정밀도와 재현율을 동시에 고려하여</a:t>
            </a:r>
            <a:r>
              <a:rPr lang="en-US" altLang="ko-KR" dirty="0"/>
              <a:t>, </a:t>
            </a:r>
            <a:r>
              <a:rPr lang="ko-KR" altLang="en-US" dirty="0"/>
              <a:t>클래스 불균형 문제에 민감하게 반응하는 지표입니다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다음으로</a:t>
            </a:r>
            <a:r>
              <a:rPr lang="en-US" altLang="ko-KR" dirty="0"/>
              <a:t>, </a:t>
            </a:r>
            <a:r>
              <a:rPr lang="ko-KR" altLang="en-US" b="1" dirty="0"/>
              <a:t>전반적인 결과</a:t>
            </a:r>
            <a:r>
              <a:rPr lang="ko-KR" altLang="en-US" dirty="0"/>
              <a:t>를 살펴보겠습니다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Genetic Algorithm</a:t>
            </a:r>
            <a:r>
              <a:rPr lang="ko-KR" altLang="en-US" dirty="0"/>
              <a:t>은 대부분의 모델에서 </a:t>
            </a:r>
            <a:r>
              <a:rPr lang="en-US" altLang="ko-KR" b="1" dirty="0"/>
              <a:t>Accuracy</a:t>
            </a:r>
            <a:r>
              <a:rPr lang="ko-KR" altLang="en-US" dirty="0"/>
              <a:t>와 </a:t>
            </a:r>
            <a:r>
              <a:rPr lang="en-US" altLang="ko-KR" b="1" dirty="0"/>
              <a:t>F1 Score</a:t>
            </a:r>
            <a:r>
              <a:rPr lang="ko-KR" altLang="en-US" dirty="0"/>
              <a:t> 모두에서 최고 성능을 기록하였으며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특히 </a:t>
            </a:r>
            <a:r>
              <a:rPr lang="en-US" altLang="ko-KR" dirty="0"/>
              <a:t>Gradient Boosting, </a:t>
            </a:r>
            <a:r>
              <a:rPr lang="en-US" altLang="ko-KR" dirty="0" err="1"/>
              <a:t>CatBoost</a:t>
            </a:r>
            <a:r>
              <a:rPr lang="en-US" altLang="ko-KR" dirty="0"/>
              <a:t>, </a:t>
            </a:r>
            <a:r>
              <a:rPr lang="en-US" altLang="ko-KR" dirty="0" err="1"/>
              <a:t>XGBoost</a:t>
            </a:r>
            <a:r>
              <a:rPr lang="ko-KR" altLang="en-US" dirty="0"/>
              <a:t>와 같은 복잡한 모델에서 두드러진 성능 향상을 보여주었습니다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en-US" altLang="ko-KR" b="1" dirty="0"/>
              <a:t>Grid Search</a:t>
            </a:r>
            <a:r>
              <a:rPr lang="ko-KR" altLang="en-US" dirty="0"/>
              <a:t>와 </a:t>
            </a:r>
            <a:r>
              <a:rPr lang="en-US" altLang="ko-KR" b="1" dirty="0"/>
              <a:t>Random Search</a:t>
            </a:r>
            <a:r>
              <a:rPr lang="ko-KR" altLang="en-US" dirty="0"/>
              <a:t>는 </a:t>
            </a:r>
            <a:r>
              <a:rPr lang="en-US" altLang="ko-KR" dirty="0" err="1"/>
              <a:t>Adaboost</a:t>
            </a:r>
            <a:r>
              <a:rPr lang="en-US" altLang="ko-KR" dirty="0"/>
              <a:t>, </a:t>
            </a:r>
            <a:r>
              <a:rPr lang="en-US" altLang="ko-KR" dirty="0" err="1"/>
              <a:t>ExtraTree</a:t>
            </a:r>
            <a:r>
              <a:rPr lang="en-US" altLang="ko-KR" dirty="0"/>
              <a:t>, </a:t>
            </a:r>
            <a:r>
              <a:rPr lang="en-US" altLang="ko-KR" dirty="0" err="1"/>
              <a:t>RandomForest</a:t>
            </a:r>
            <a:r>
              <a:rPr lang="ko-KR" altLang="en-US" dirty="0"/>
              <a:t>와 같은 단순한 모델에서 안정적인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Bayesian Search</a:t>
            </a:r>
            <a:r>
              <a:rPr lang="ko-KR" altLang="en-US" dirty="0"/>
              <a:t>는 효율성과 성능의 균형을 제공하였으나</a:t>
            </a:r>
            <a:r>
              <a:rPr lang="en-US" altLang="ko-KR" dirty="0"/>
              <a:t>, </a:t>
            </a:r>
            <a:r>
              <a:rPr lang="ko-KR" altLang="en-US" dirty="0"/>
              <a:t>복잡한 모델에서는 </a:t>
            </a:r>
            <a:r>
              <a:rPr lang="en-US" altLang="ko-KR" dirty="0"/>
              <a:t>Genetic Algorithm</a:t>
            </a:r>
            <a:r>
              <a:rPr lang="ko-KR" altLang="en-US" dirty="0"/>
              <a:t>에 약간 미치지 못하는 결과를 보였습니다</a:t>
            </a:r>
            <a:r>
              <a:rPr lang="en-US" altLang="ko-KR" dirty="0"/>
              <a:t>.</a:t>
            </a:r>
          </a:p>
          <a:p>
            <a:r>
              <a:rPr lang="ko-KR" altLang="en-US" b="1" dirty="0" err="1"/>
              <a:t>모델별</a:t>
            </a:r>
            <a:r>
              <a:rPr lang="ko-KR" altLang="en-US" b="1" dirty="0"/>
              <a:t> 분석</a:t>
            </a:r>
            <a:r>
              <a:rPr lang="ko-KR" altLang="en-US" dirty="0"/>
              <a:t>을 살펴보면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 err="1"/>
              <a:t>Adaboost</a:t>
            </a:r>
            <a:r>
              <a:rPr lang="en-US" altLang="ko-KR" dirty="0"/>
              <a:t> </a:t>
            </a:r>
            <a:r>
              <a:rPr lang="ko-KR" altLang="en-US" dirty="0"/>
              <a:t>모델은 </a:t>
            </a:r>
            <a:r>
              <a:rPr lang="en-US" altLang="ko-KR" dirty="0"/>
              <a:t>Genetic Algorithm</a:t>
            </a:r>
            <a:r>
              <a:rPr lang="ko-KR" altLang="en-US" dirty="0"/>
              <a:t>이 두 지표 모두에서 최고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 err="1"/>
              <a:t>RandomForest</a:t>
            </a:r>
            <a:r>
              <a:rPr lang="ko-KR" altLang="en-US" dirty="0"/>
              <a:t>와 </a:t>
            </a:r>
            <a:r>
              <a:rPr lang="en-US" altLang="ko-KR" dirty="0" err="1"/>
              <a:t>ExtraTree</a:t>
            </a:r>
            <a:r>
              <a:rPr lang="ko-KR" altLang="en-US" dirty="0"/>
              <a:t>에서는 </a:t>
            </a:r>
            <a:r>
              <a:rPr lang="en-US" altLang="ko-KR" dirty="0"/>
              <a:t>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가 유사한 </a:t>
            </a:r>
            <a:r>
              <a:rPr lang="en-US" altLang="ko-KR" dirty="0"/>
              <a:t>Accuracy</a:t>
            </a:r>
            <a:r>
              <a:rPr lang="ko-KR" altLang="en-US" dirty="0"/>
              <a:t>를 보였으나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/>
              <a:t>F1 Score</a:t>
            </a:r>
            <a:r>
              <a:rPr lang="ko-KR" altLang="en-US" dirty="0"/>
              <a:t>에서는 약간의 차이를 보여 클래스 불균형 문제 대응에 </a:t>
            </a:r>
            <a:r>
              <a:rPr lang="en-US" altLang="ko-KR" dirty="0"/>
              <a:t>F1 Score</a:t>
            </a:r>
            <a:r>
              <a:rPr lang="ko-KR" altLang="en-US" dirty="0"/>
              <a:t>가 더 적합함을 확인할 수 있었습니다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Gradient Boosting, </a:t>
            </a:r>
            <a:r>
              <a:rPr lang="en-US" altLang="ko-KR" dirty="0" err="1"/>
              <a:t>CatBoost</a:t>
            </a:r>
            <a:r>
              <a:rPr lang="en-US" altLang="ko-KR" dirty="0"/>
              <a:t>, </a:t>
            </a:r>
            <a:r>
              <a:rPr lang="en-US" altLang="ko-KR" dirty="0" err="1"/>
              <a:t>XGBoost</a:t>
            </a:r>
            <a:r>
              <a:rPr lang="ko-KR" altLang="en-US" dirty="0"/>
              <a:t>와 같은 복잡한 모델에서는 </a:t>
            </a:r>
            <a:r>
              <a:rPr lang="en-US" altLang="ko-KR" dirty="0"/>
              <a:t>Genetic Algorithm</a:t>
            </a:r>
            <a:r>
              <a:rPr lang="ko-KR" altLang="en-US" dirty="0"/>
              <a:t>이 두 지표 모두에서 최고 성능을 기록하였고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/>
              <a:t>Bayesian Search</a:t>
            </a:r>
            <a:r>
              <a:rPr lang="ko-KR" altLang="en-US" dirty="0"/>
              <a:t>도 우수한 성능을 보였으나 탐색 공간 복잡성에서는 </a:t>
            </a:r>
            <a:r>
              <a:rPr lang="en-US" altLang="ko-KR" dirty="0"/>
              <a:t>Genetic Algorithm</a:t>
            </a:r>
            <a:r>
              <a:rPr lang="ko-KR" altLang="en-US" dirty="0"/>
              <a:t>이 더 뛰어났습니다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 err="1"/>
              <a:t>LightGBM</a:t>
            </a:r>
            <a:r>
              <a:rPr lang="en-US" altLang="ko-KR" dirty="0"/>
              <a:t> </a:t>
            </a:r>
            <a:r>
              <a:rPr lang="ko-KR" altLang="en-US" dirty="0"/>
              <a:t>모델에서는 </a:t>
            </a:r>
            <a:r>
              <a:rPr lang="en-US" altLang="ko-KR" dirty="0"/>
              <a:t>Random Search</a:t>
            </a:r>
            <a:r>
              <a:rPr lang="ko-KR" altLang="en-US" dirty="0"/>
              <a:t>와 </a:t>
            </a:r>
            <a:r>
              <a:rPr lang="en-US" altLang="ko-KR" dirty="0"/>
              <a:t>Genetic Algorithm</a:t>
            </a:r>
            <a:r>
              <a:rPr lang="ko-KR" altLang="en-US" dirty="0"/>
              <a:t>이 높은 성능을 기록하였으나</a:t>
            </a:r>
            <a:r>
              <a:rPr lang="en-US" altLang="ko-KR" dirty="0"/>
              <a:t>, Grid Search</a:t>
            </a:r>
            <a:r>
              <a:rPr lang="ko-KR" altLang="en-US" dirty="0"/>
              <a:t>는 상대적으로 낮은 성능을 보였습니다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</a:t>
            </a:r>
            <a:r>
              <a:rPr lang="en-US" altLang="ko-KR" dirty="0"/>
              <a:t>, </a:t>
            </a:r>
            <a:r>
              <a:rPr lang="ko-KR" altLang="en-US" dirty="0"/>
              <a:t>결론입니다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Genetic Algorithm</a:t>
            </a:r>
            <a:r>
              <a:rPr lang="ko-KR" altLang="en-US" dirty="0"/>
              <a:t>은 특히 복잡한 모델에서 최적의 성능을 제공하며</a:t>
            </a:r>
            <a:r>
              <a:rPr lang="en-US" altLang="ko-KR" dirty="0"/>
              <a:t>, </a:t>
            </a:r>
            <a:r>
              <a:rPr lang="ko-KR" altLang="en-US" dirty="0"/>
              <a:t>전역 최적화를 통해 효과적인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탐색이 가능함을 확인했습니다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는 단순한 모델에서 효율적으로 작동하였습니다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00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이번 슬라이드에서는 최적화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기법별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성능 비교의 표를 보시겠습니다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en-US" altLang="ko-KR" dirty="0"/>
          </a:p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en-US" altLang="ko-KR" b="1" dirty="0"/>
              <a:t>Grid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Grid Search</a:t>
            </a:r>
            <a:r>
              <a:rPr lang="ko-KR" altLang="en-US" dirty="0"/>
              <a:t>는 모든 가능한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체계적으로 탐색하는 방식으로</a:t>
            </a:r>
            <a:r>
              <a:rPr lang="en-US" altLang="ko-KR" dirty="0"/>
              <a:t>, </a:t>
            </a:r>
            <a:r>
              <a:rPr lang="en-US" altLang="ko-KR" b="1" dirty="0" err="1"/>
              <a:t>Adaboost</a:t>
            </a:r>
            <a:r>
              <a:rPr lang="en-US" altLang="ko-KR" b="1" dirty="0"/>
              <a:t>, </a:t>
            </a:r>
            <a:r>
              <a:rPr lang="en-US" altLang="ko-KR" b="1" dirty="0" err="1"/>
              <a:t>RandomForest</a:t>
            </a:r>
            <a:r>
              <a:rPr lang="en-US" altLang="ko-KR" b="1" dirty="0"/>
              <a:t>, </a:t>
            </a:r>
            <a:r>
              <a:rPr lang="en-US" altLang="ko-KR" b="1" dirty="0" err="1"/>
              <a:t>XGBoost</a:t>
            </a:r>
            <a:r>
              <a:rPr lang="ko-KR" altLang="en-US" dirty="0"/>
              <a:t>와 같은 모델에서 안정적이고 일관된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en-US" altLang="ko-KR" dirty="0" err="1"/>
              <a:t>CatBoost</a:t>
            </a:r>
            <a:r>
              <a:rPr lang="ko-KR" altLang="en-US" dirty="0"/>
              <a:t>와 </a:t>
            </a:r>
            <a:r>
              <a:rPr lang="en-US" altLang="ko-KR" dirty="0" err="1"/>
              <a:t>ExtraTree</a:t>
            </a:r>
            <a:r>
              <a:rPr lang="ko-KR" altLang="en-US" dirty="0"/>
              <a:t>에서 각각 </a:t>
            </a:r>
            <a:r>
              <a:rPr lang="en-US" altLang="ko-KR" b="1" dirty="0"/>
              <a:t>F1 Score 0.922</a:t>
            </a:r>
            <a:r>
              <a:rPr lang="ko-KR" altLang="en-US" dirty="0"/>
              <a:t>와 </a:t>
            </a:r>
            <a:r>
              <a:rPr lang="en-US" altLang="ko-KR" b="1" dirty="0"/>
              <a:t>0.9243</a:t>
            </a:r>
            <a:r>
              <a:rPr lang="ko-KR" altLang="en-US" dirty="0"/>
              <a:t>을 기록하며 신뢰할 수 있는 성능을 제공했습니다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하지만 탐색 공간이 클수록 연산 비용이 크게 증가하는 특성 때문에</a:t>
            </a:r>
            <a:r>
              <a:rPr lang="en-US" altLang="ko-KR" dirty="0"/>
              <a:t>, </a:t>
            </a:r>
            <a:r>
              <a:rPr lang="ko-KR" altLang="en-US" dirty="0"/>
              <a:t>대규모 탐색에서는 제약이 발생할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다음은 </a:t>
            </a:r>
            <a:r>
              <a:rPr lang="en-US" altLang="ko-KR" b="1" dirty="0"/>
              <a:t>Random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Random Search</a:t>
            </a:r>
            <a:r>
              <a:rPr lang="ko-KR" altLang="en-US" dirty="0"/>
              <a:t>는 무작위로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선택하여 탐색 시간을 줄이는 방식으로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 err="1"/>
              <a:t>CatBoost</a:t>
            </a:r>
            <a:r>
              <a:rPr lang="ko-KR" altLang="en-US" dirty="0"/>
              <a:t>와 </a:t>
            </a:r>
            <a:r>
              <a:rPr lang="en-US" altLang="ko-KR" dirty="0" err="1"/>
              <a:t>GradientBoosting</a:t>
            </a:r>
            <a:r>
              <a:rPr lang="ko-KR" altLang="en-US" dirty="0"/>
              <a:t>에서 각각 </a:t>
            </a:r>
            <a:r>
              <a:rPr lang="en-US" altLang="ko-KR" b="1" dirty="0"/>
              <a:t>F1 Score 0.9223</a:t>
            </a:r>
            <a:r>
              <a:rPr lang="ko-KR" altLang="en-US" dirty="0"/>
              <a:t>과 </a:t>
            </a:r>
            <a:r>
              <a:rPr lang="en-US" altLang="ko-KR" b="1" dirty="0"/>
              <a:t>0.9255</a:t>
            </a:r>
            <a:r>
              <a:rPr lang="ko-KR" altLang="en-US" dirty="0"/>
              <a:t>를 기록하며 우수한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그러나 무작위성으로 인해 성능의 일관성을 보장하기 어렵고</a:t>
            </a:r>
            <a:r>
              <a:rPr lang="en-US" altLang="ko-KR" dirty="0"/>
              <a:t>, </a:t>
            </a:r>
            <a:r>
              <a:rPr lang="ko-KR" altLang="en-US" dirty="0"/>
              <a:t>최적 조합을 반드시 찾아내지 못할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세 번째로</a:t>
            </a:r>
            <a:r>
              <a:rPr lang="en-US" altLang="ko-KR" dirty="0"/>
              <a:t>, </a:t>
            </a:r>
            <a:r>
              <a:rPr lang="en-US" altLang="ko-KR" b="1" dirty="0"/>
              <a:t>Bayesian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Bayesian Search</a:t>
            </a:r>
            <a:r>
              <a:rPr lang="ko-KR" altLang="en-US" dirty="0"/>
              <a:t>는 탐색 효율성과 정확도의 균형을 목표로 하며</a:t>
            </a:r>
            <a:r>
              <a:rPr lang="en-US" altLang="ko-KR" dirty="0"/>
              <a:t>, </a:t>
            </a:r>
            <a:r>
              <a:rPr lang="ko-KR" altLang="en-US" dirty="0"/>
              <a:t>이전 탐색 결과를 바탕으로 최적화를 점진적으로 수행합니다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 err="1"/>
              <a:t>CatBoost</a:t>
            </a:r>
            <a:r>
              <a:rPr lang="ko-KR" altLang="en-US" dirty="0"/>
              <a:t>에서는 </a:t>
            </a:r>
            <a:r>
              <a:rPr lang="en-US" altLang="ko-KR" b="1" dirty="0"/>
              <a:t>F1 Score 0.9268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ko-KR" altLang="en-US" dirty="0"/>
              <a:t>과 </a:t>
            </a:r>
            <a:r>
              <a:rPr lang="en-US" altLang="ko-KR" dirty="0" err="1"/>
              <a:t>GradientBoosting</a:t>
            </a:r>
            <a:r>
              <a:rPr lang="ko-KR" altLang="en-US" dirty="0"/>
              <a:t>에서도 유사한 높은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그러나 탐색 초기 설정에 따라 성능 편차가 발생할 수 있으며</a:t>
            </a:r>
            <a:r>
              <a:rPr lang="en-US" altLang="ko-KR" dirty="0"/>
              <a:t>, </a:t>
            </a:r>
            <a:r>
              <a:rPr lang="ko-KR" altLang="en-US" dirty="0"/>
              <a:t>초기 탐색 단계의 효율성이 낮아질 가능성이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</a:t>
            </a:r>
            <a:r>
              <a:rPr lang="en-US" altLang="ko-KR" dirty="0"/>
              <a:t>, </a:t>
            </a:r>
            <a:r>
              <a:rPr lang="en-US" altLang="ko-KR" b="1" dirty="0"/>
              <a:t>Genetic Algorithm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Genetic Algorithm</a:t>
            </a:r>
            <a:r>
              <a:rPr lang="ko-KR" altLang="en-US" dirty="0"/>
              <a:t>은 모든 모델에서 전반적으로 가장 우수한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 err="1"/>
              <a:t>Adaboost</a:t>
            </a:r>
            <a:r>
              <a:rPr lang="ko-KR" altLang="en-US" dirty="0"/>
              <a:t>에서는 </a:t>
            </a:r>
            <a:r>
              <a:rPr lang="en-US" altLang="ko-KR" b="1" dirty="0"/>
              <a:t>F1 Score 0.9223</a:t>
            </a:r>
            <a:r>
              <a:rPr lang="en-US" altLang="ko-KR" dirty="0"/>
              <a:t>, </a:t>
            </a:r>
            <a:r>
              <a:rPr lang="en-US" altLang="ko-KR" dirty="0" err="1"/>
              <a:t>CatBoost</a:t>
            </a:r>
            <a:r>
              <a:rPr lang="ko-KR" altLang="en-US" dirty="0"/>
              <a:t>에서는 </a:t>
            </a:r>
            <a:r>
              <a:rPr lang="en-US" altLang="ko-KR" b="1" dirty="0"/>
              <a:t>0.9408</a:t>
            </a:r>
            <a:r>
              <a:rPr lang="en-US" altLang="ko-KR" dirty="0"/>
              <a:t>, </a:t>
            </a:r>
            <a:r>
              <a:rPr lang="en-US" altLang="ko-KR" dirty="0" err="1"/>
              <a:t>GradientBoosting</a:t>
            </a:r>
            <a:r>
              <a:rPr lang="ko-KR" altLang="en-US" dirty="0"/>
              <a:t>에서는 </a:t>
            </a:r>
            <a:r>
              <a:rPr lang="en-US" altLang="ko-KR" b="1" dirty="0"/>
              <a:t>0.947</a:t>
            </a:r>
            <a:r>
              <a:rPr lang="ko-KR" altLang="en-US" dirty="0"/>
              <a:t>을 기록하며 최고 성능을 달성했습니다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진화적 연산을 통해 복잡한 탐색 공간에서도 전역 최적화가 가능했으나</a:t>
            </a:r>
            <a:r>
              <a:rPr lang="en-US" altLang="ko-KR" dirty="0"/>
              <a:t>, </a:t>
            </a:r>
            <a:r>
              <a:rPr lang="ko-KR" altLang="en-US" dirty="0"/>
              <a:t>높은 연산 비용과 수렴 속도가 느릴 수 있다는 점은 한계로 지적됩니다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최적화 기법은 모델 특성에 따라 성능이 다르게 나타났습니다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Genetic Algorithm</a:t>
            </a:r>
            <a:r>
              <a:rPr lang="ko-KR" altLang="en-US" dirty="0"/>
              <a:t>은 복잡한 모델에서 최적의 성능을 제공하였으며</a:t>
            </a:r>
            <a:r>
              <a:rPr lang="en-US" altLang="ko-KR" dirty="0"/>
              <a:t>, 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는 단순한 모델에서 안정적인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Bayesian Search</a:t>
            </a:r>
            <a:r>
              <a:rPr lang="ko-KR" altLang="en-US" dirty="0"/>
              <a:t>는 효율적이고 빠른 수렴을 제공했지만</a:t>
            </a:r>
            <a:r>
              <a:rPr lang="en-US" altLang="ko-KR" dirty="0"/>
              <a:t>, </a:t>
            </a:r>
            <a:r>
              <a:rPr lang="ko-KR" altLang="en-US" dirty="0"/>
              <a:t>복잡한 모델에서는 </a:t>
            </a:r>
            <a:r>
              <a:rPr lang="en-US" altLang="ko-KR" dirty="0"/>
              <a:t>Genetic Algorithm</a:t>
            </a:r>
            <a:r>
              <a:rPr lang="ko-KR" altLang="en-US" dirty="0"/>
              <a:t>에 미치지 못했습니다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모델 특성에 따라 최적화 기법을 전략적으로 선택하는 것이 중요합니다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322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이번 슬라이드에서는 </a:t>
            </a:r>
            <a:r>
              <a:rPr lang="ko-KR" altLang="en-US" b="1" dirty="0"/>
              <a:t>최적화 </a:t>
            </a:r>
            <a:r>
              <a:rPr lang="ko-KR" altLang="en-US" b="1" dirty="0" err="1"/>
              <a:t>기법별</a:t>
            </a:r>
            <a:r>
              <a:rPr lang="ko-KR" altLang="en-US" b="1" dirty="0"/>
              <a:t> 평균 정확도 비교</a:t>
            </a:r>
            <a:r>
              <a:rPr lang="ko-KR" altLang="en-US" dirty="0"/>
              <a:t> 결과를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첫 번째로</a:t>
            </a:r>
            <a:r>
              <a:rPr lang="en-US" altLang="ko-KR" dirty="0"/>
              <a:t>, </a:t>
            </a:r>
            <a:r>
              <a:rPr lang="ko-KR" altLang="en-US" dirty="0"/>
              <a:t>그래프의 주요 목적은 </a:t>
            </a:r>
            <a:r>
              <a:rPr lang="ko-KR" altLang="en-US" b="1" dirty="0"/>
              <a:t>트리 기반 앙상블 모델에서 최적화 기법이 성능에 미치는 영향을 비교</a:t>
            </a:r>
            <a:r>
              <a:rPr lang="ko-KR" altLang="en-US" dirty="0"/>
              <a:t>하는 것입니다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각 기법이 </a:t>
            </a:r>
            <a:r>
              <a:rPr lang="ko-KR" altLang="en-US" b="1" dirty="0"/>
              <a:t>모델 성능을 얼마나 효과적으로 개선할 수 있는지</a:t>
            </a:r>
            <a:r>
              <a:rPr lang="ko-KR" altLang="en-US" dirty="0"/>
              <a:t> 확인할 수 있었습니다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</a:t>
            </a:r>
            <a:r>
              <a:rPr lang="en-US" altLang="ko-KR" b="1" dirty="0"/>
              <a:t>Genetic Algorithm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Genetic Algorithm</a:t>
            </a:r>
            <a:r>
              <a:rPr lang="ko-KR" altLang="en-US" dirty="0"/>
              <a:t>은 평균 정확도가 약 </a:t>
            </a:r>
            <a:r>
              <a:rPr lang="en-US" altLang="ko-KR" b="1" dirty="0"/>
              <a:t>0.94</a:t>
            </a:r>
            <a:r>
              <a:rPr lang="ko-KR" altLang="en-US" dirty="0"/>
              <a:t>로</a:t>
            </a:r>
            <a:r>
              <a:rPr lang="en-US" altLang="ko-KR" dirty="0"/>
              <a:t>, </a:t>
            </a:r>
            <a:r>
              <a:rPr lang="ko-KR" altLang="en-US" dirty="0"/>
              <a:t>네 가지 기법 중 가장 높은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이는 </a:t>
            </a:r>
            <a:r>
              <a:rPr lang="en-US" altLang="ko-KR" dirty="0"/>
              <a:t>Gradient Boosting, </a:t>
            </a:r>
            <a:r>
              <a:rPr lang="en-US" altLang="ko-KR" dirty="0" err="1"/>
              <a:t>CatBoost</a:t>
            </a:r>
            <a:r>
              <a:rPr lang="en-US" altLang="ko-KR" dirty="0"/>
              <a:t>, </a:t>
            </a:r>
            <a:r>
              <a:rPr lang="en-US" altLang="ko-KR" dirty="0" err="1"/>
              <a:t>XGBoost</a:t>
            </a:r>
            <a:r>
              <a:rPr lang="ko-KR" altLang="en-US" dirty="0"/>
              <a:t>와 같은 </a:t>
            </a:r>
            <a:r>
              <a:rPr lang="ko-KR" altLang="en-US" b="1" dirty="0"/>
              <a:t>복잡한 모델에서 탁월한 성능</a:t>
            </a:r>
            <a:r>
              <a:rPr lang="ko-KR" altLang="en-US" dirty="0"/>
              <a:t>을 나타낸 결과입니다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b="1" dirty="0"/>
              <a:t>전역 최적화 특성</a:t>
            </a:r>
            <a:r>
              <a:rPr lang="ko-KR" altLang="en-US" dirty="0"/>
              <a:t>을 통해 복잡한 탐색 공간에서도 적합한 </a:t>
            </a:r>
            <a:r>
              <a:rPr lang="ko-KR" altLang="en-US" dirty="0" err="1"/>
              <a:t>하이퍼파라미터를</a:t>
            </a:r>
            <a:r>
              <a:rPr lang="ko-KR" altLang="en-US" dirty="0"/>
              <a:t> 효과적으로 탐색할 수 있었습니다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다음은 </a:t>
            </a:r>
            <a:r>
              <a:rPr lang="en-US" altLang="ko-KR" b="1" dirty="0"/>
              <a:t>Grid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Grid Search</a:t>
            </a:r>
            <a:r>
              <a:rPr lang="ko-KR" altLang="en-US" dirty="0"/>
              <a:t>는 평균 정확도가 약 </a:t>
            </a:r>
            <a:r>
              <a:rPr lang="en-US" altLang="ko-KR" b="1" dirty="0"/>
              <a:t>0.93</a:t>
            </a:r>
            <a:r>
              <a:rPr lang="ko-KR" altLang="en-US" dirty="0"/>
              <a:t>로</a:t>
            </a:r>
            <a:r>
              <a:rPr lang="en-US" altLang="ko-KR" dirty="0"/>
              <a:t>, Genetic Algorithm</a:t>
            </a:r>
            <a:r>
              <a:rPr lang="ko-KR" altLang="en-US" dirty="0"/>
              <a:t>에 이어 두 번째로 높은 성능을 기록했습니다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특히 </a:t>
            </a:r>
            <a:r>
              <a:rPr lang="en-US" altLang="ko-KR" dirty="0" err="1"/>
              <a:t>Adaboost</a:t>
            </a:r>
            <a:r>
              <a:rPr lang="en-US" altLang="ko-KR" dirty="0"/>
              <a:t>, </a:t>
            </a:r>
            <a:r>
              <a:rPr lang="en-US" altLang="ko-KR" dirty="0" err="1"/>
              <a:t>ExtraTree</a:t>
            </a:r>
            <a:r>
              <a:rPr lang="ko-KR" altLang="en-US" dirty="0"/>
              <a:t>와 같은 </a:t>
            </a:r>
            <a:r>
              <a:rPr lang="ko-KR" altLang="en-US" b="1" dirty="0"/>
              <a:t>단순 모델에서 안정적이고 신뢰할 수 있는 성능</a:t>
            </a:r>
            <a:r>
              <a:rPr lang="ko-KR" altLang="en-US" dirty="0"/>
              <a:t>을 보였으며</a:t>
            </a:r>
            <a:r>
              <a:rPr lang="en-US" altLang="ko-KR" dirty="0"/>
              <a:t>, </a:t>
            </a:r>
            <a:r>
              <a:rPr lang="ko-KR" altLang="en-US" dirty="0"/>
              <a:t>모든 조합을 체계적으로 탐색하기 때문에 탐색 범위 내에서 </a:t>
            </a:r>
            <a:r>
              <a:rPr lang="ko-KR" altLang="en-US" b="1" dirty="0"/>
              <a:t>최적의 조합을 보장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그러나 복잡한 탐색 공간에서는 연산 비용이 증가하여 효율성이 떨어지는 한계를 보였습니다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세 번째로 </a:t>
            </a:r>
            <a:r>
              <a:rPr lang="en-US" altLang="ko-KR" b="1" dirty="0"/>
              <a:t>Bayesian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Bayesian Search</a:t>
            </a:r>
            <a:r>
              <a:rPr lang="ko-KR" altLang="en-US" dirty="0"/>
              <a:t>는 평균 정확도가 약 </a:t>
            </a:r>
            <a:r>
              <a:rPr lang="en-US" altLang="ko-KR" b="1" dirty="0"/>
              <a:t>0.92</a:t>
            </a:r>
            <a:r>
              <a:rPr lang="ko-KR" altLang="en-US" dirty="0"/>
              <a:t>로</a:t>
            </a:r>
            <a:r>
              <a:rPr lang="en-US" altLang="ko-KR" dirty="0"/>
              <a:t>, </a:t>
            </a:r>
            <a:r>
              <a:rPr lang="ko-KR" altLang="en-US" dirty="0"/>
              <a:t>탐색 효율성과 정확도의 균형을 목표로 한 기법입니다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 err="1"/>
              <a:t>CatBoost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en-US" altLang="ko-KR" dirty="0"/>
              <a:t>, Gradient Boosting </a:t>
            </a:r>
            <a:r>
              <a:rPr lang="ko-KR" altLang="en-US" dirty="0"/>
              <a:t>등에서 높은 성능을 보였으나</a:t>
            </a:r>
            <a:r>
              <a:rPr lang="en-US" altLang="ko-KR" dirty="0"/>
              <a:t>, </a:t>
            </a:r>
            <a:r>
              <a:rPr lang="ko-KR" altLang="en-US" b="1" dirty="0"/>
              <a:t>전역 최적화에서는 </a:t>
            </a:r>
            <a:r>
              <a:rPr lang="en-US" altLang="ko-KR" b="1" dirty="0"/>
              <a:t>Genetic Algorithm</a:t>
            </a:r>
            <a:r>
              <a:rPr lang="ko-KR" altLang="en-US" b="1" dirty="0"/>
              <a:t>만큼의 성능은 달성하지 못한</a:t>
            </a:r>
            <a:r>
              <a:rPr lang="ko-KR" altLang="en-US" dirty="0"/>
              <a:t> 결과를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탐색 범위를 점진적으로 줄이는 방식으로 효율적인 접근이 가능하지만</a:t>
            </a:r>
            <a:r>
              <a:rPr lang="en-US" altLang="ko-KR" dirty="0"/>
              <a:t>, </a:t>
            </a:r>
            <a:r>
              <a:rPr lang="ko-KR" altLang="en-US" dirty="0"/>
              <a:t>초기 설정에 따라 성능 편차가 발생할 가능성이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 </a:t>
            </a:r>
            <a:r>
              <a:rPr lang="en-US" altLang="ko-KR" b="1" dirty="0"/>
              <a:t>Random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Random Search</a:t>
            </a:r>
            <a:r>
              <a:rPr lang="ko-KR" altLang="en-US" dirty="0"/>
              <a:t>는 평균 정확도가 약 </a:t>
            </a:r>
            <a:r>
              <a:rPr lang="en-US" altLang="ko-KR" b="1" dirty="0"/>
              <a:t>0.91</a:t>
            </a:r>
            <a:r>
              <a:rPr lang="ko-KR" altLang="en-US" dirty="0"/>
              <a:t>로</a:t>
            </a:r>
            <a:r>
              <a:rPr lang="en-US" altLang="ko-KR" dirty="0"/>
              <a:t>, </a:t>
            </a:r>
            <a:r>
              <a:rPr lang="ko-KR" altLang="en-US" dirty="0"/>
              <a:t>가장 낮은 성능을 기록했습니다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이는 탐색 공간이 복잡할수록 중요한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놓칠 가능성이 크기 때문입니다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그러나 </a:t>
            </a:r>
            <a:r>
              <a:rPr lang="en-US" altLang="ko-KR" dirty="0" err="1"/>
              <a:t>Adaboost</a:t>
            </a:r>
            <a:r>
              <a:rPr lang="ko-KR" altLang="en-US" dirty="0"/>
              <a:t>나 </a:t>
            </a:r>
            <a:r>
              <a:rPr lang="en-US" altLang="ko-KR" dirty="0"/>
              <a:t>Random Forest</a:t>
            </a:r>
            <a:r>
              <a:rPr lang="ko-KR" altLang="en-US" dirty="0"/>
              <a:t>와 같은 </a:t>
            </a:r>
            <a:r>
              <a:rPr lang="ko-KR" altLang="en-US" b="1" dirty="0"/>
              <a:t>단순 모델에서는 안정적인 성능</a:t>
            </a:r>
            <a:r>
              <a:rPr lang="ko-KR" altLang="en-US" dirty="0"/>
              <a:t>을 유지하여</a:t>
            </a:r>
            <a:r>
              <a:rPr lang="en-US" altLang="ko-KR" dirty="0"/>
              <a:t>, </a:t>
            </a:r>
            <a:r>
              <a:rPr lang="ko-KR" altLang="en-US" dirty="0"/>
              <a:t>탐색 공간이 단순한 경우에는 유효한 기법으로 평가되었습니다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최적화 기법 선택은 </a:t>
            </a:r>
            <a:r>
              <a:rPr lang="ko-KR" altLang="en-US" b="1" dirty="0"/>
              <a:t>모델 특성과 탐색 공간의 복잡성을 고려해야</a:t>
            </a:r>
            <a:r>
              <a:rPr lang="ko-KR" altLang="en-US" dirty="0"/>
              <a:t> 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Genetic Algorithm</a:t>
            </a:r>
            <a:r>
              <a:rPr lang="ko-KR" altLang="en-US" dirty="0"/>
              <a:t>은 복잡한 모델에서 가장 우수한 성능을 보였으며</a:t>
            </a:r>
            <a:r>
              <a:rPr lang="en-US" altLang="ko-KR" dirty="0"/>
              <a:t>, 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는 상대적으로 단순한 모델에서 효과적이었습니다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이러한 결과는 최적화 기법과 모델 특성 간의 </a:t>
            </a:r>
            <a:r>
              <a:rPr lang="ko-KR" altLang="en-US" b="1" dirty="0"/>
              <a:t>상호작용</a:t>
            </a:r>
            <a:r>
              <a:rPr lang="ko-KR" altLang="en-US" dirty="0"/>
              <a:t>이 성능에 중요한 영향을 미친다는 점을 강조합니다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3700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모델과 최적화 알고리즘 간의 상호작용 효과를 분석한 결과를 말씀드리겠습니다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위의 그래프는 각 모델과 최적화 </a:t>
            </a:r>
            <a:r>
              <a:rPr lang="ko-KR" altLang="en-US" dirty="0" err="1"/>
              <a:t>기법별</a:t>
            </a:r>
            <a:r>
              <a:rPr lang="ko-KR" altLang="en-US" dirty="0"/>
              <a:t> 정확도를 비교하여 최적화 기법이 모델 성능에 미치는 영향을 시각적으로 보여줍니다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2. </a:t>
            </a:r>
            <a:r>
              <a:rPr lang="ko-KR" altLang="en-US" b="1" dirty="0"/>
              <a:t>주요 결과</a:t>
            </a:r>
            <a:br>
              <a:rPr lang="ko-KR" altLang="en-US" dirty="0"/>
            </a:br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en-US" altLang="ko-KR" b="1" dirty="0"/>
              <a:t>Genetic Algorithm</a:t>
            </a:r>
            <a:r>
              <a:rPr lang="ko-KR" altLang="en-US" dirty="0"/>
              <a:t>은 대부분의 모델에서 가장 높은 정확도를 기록했습니다</a:t>
            </a:r>
            <a:r>
              <a:rPr lang="en-US" altLang="ko-KR" dirty="0"/>
              <a:t>. </a:t>
            </a:r>
            <a:r>
              <a:rPr lang="ko-KR" altLang="en-US" dirty="0"/>
              <a:t>특히 </a:t>
            </a:r>
            <a:r>
              <a:rPr lang="en-US" altLang="ko-KR" dirty="0" err="1"/>
              <a:t>GradientBoosting</a:t>
            </a:r>
            <a:r>
              <a:rPr lang="en-US" altLang="ko-KR" dirty="0"/>
              <a:t>, </a:t>
            </a:r>
            <a:r>
              <a:rPr lang="en-US" altLang="ko-KR" dirty="0" err="1"/>
              <a:t>CatBoost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ko-KR" altLang="en-US" dirty="0"/>
              <a:t>과 같은 고성능 모델에서 두드러진 성능 향상을 보여주었는데요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이는 </a:t>
            </a:r>
            <a:r>
              <a:rPr lang="en-US" altLang="ko-KR" dirty="0"/>
              <a:t>Genetic Algorithm</a:t>
            </a:r>
            <a:r>
              <a:rPr lang="ko-KR" altLang="en-US" dirty="0"/>
              <a:t>이 복잡한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탐색 공간에서 전역 최적화 능력을 발휘하며</a:t>
            </a:r>
            <a:r>
              <a:rPr lang="en-US" altLang="ko-KR" dirty="0"/>
              <a:t>, </a:t>
            </a:r>
            <a:r>
              <a:rPr lang="ko-KR" altLang="en-US" dirty="0"/>
              <a:t>최적의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효과적으로 찾아내는 방식 때문입니다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3. Bayesian Search</a:t>
            </a:r>
            <a:br>
              <a:rPr lang="ko-KR" altLang="en-US" dirty="0"/>
            </a:br>
            <a:r>
              <a:rPr lang="ko-KR" altLang="en-US" dirty="0"/>
              <a:t>다음으로</a:t>
            </a:r>
            <a:r>
              <a:rPr lang="en-US" altLang="ko-KR" dirty="0"/>
              <a:t>, </a:t>
            </a:r>
            <a:r>
              <a:rPr lang="en-US" altLang="ko-KR" b="1" dirty="0"/>
              <a:t>Bayesian Search</a:t>
            </a:r>
            <a:r>
              <a:rPr lang="ko-KR" altLang="en-US" dirty="0"/>
              <a:t>는 안정성과 효율성을 겸비하여 </a:t>
            </a:r>
            <a:r>
              <a:rPr lang="en-US" altLang="ko-KR" dirty="0"/>
              <a:t>Genetic Algorithm </a:t>
            </a:r>
            <a:r>
              <a:rPr lang="ko-KR" altLang="en-US" dirty="0"/>
              <a:t>다음으로 높은 성능을 기록했습니다</a:t>
            </a:r>
            <a:r>
              <a:rPr lang="en-US" altLang="ko-KR" dirty="0"/>
              <a:t>. </a:t>
            </a:r>
            <a:r>
              <a:rPr lang="ko-KR" altLang="en-US" dirty="0"/>
              <a:t>특히 </a:t>
            </a:r>
            <a:r>
              <a:rPr lang="en-US" altLang="ko-KR" dirty="0" err="1"/>
              <a:t>CatBoost</a:t>
            </a:r>
            <a:r>
              <a:rPr lang="ko-KR" altLang="en-US" dirty="0"/>
              <a:t>와 </a:t>
            </a:r>
            <a:r>
              <a:rPr lang="en-US" altLang="ko-KR" dirty="0" err="1"/>
              <a:t>LightGBM</a:t>
            </a:r>
            <a:r>
              <a:rPr lang="en-US" altLang="ko-KR" dirty="0"/>
              <a:t> </a:t>
            </a:r>
            <a:r>
              <a:rPr lang="ko-KR" altLang="en-US" dirty="0"/>
              <a:t>모델에서는 </a:t>
            </a:r>
            <a:r>
              <a:rPr lang="en-US" altLang="ko-KR" dirty="0"/>
              <a:t>Genetic Algorithm</a:t>
            </a:r>
            <a:r>
              <a:rPr lang="ko-KR" altLang="en-US" dirty="0"/>
              <a:t>과 유사한 결과를 보이며</a:t>
            </a:r>
            <a:r>
              <a:rPr lang="en-US" altLang="ko-KR" dirty="0"/>
              <a:t>, </a:t>
            </a:r>
            <a:r>
              <a:rPr lang="ko-KR" altLang="en-US" dirty="0"/>
              <a:t>복잡한 모델에서도 안정적인 결과를 제공하는 경향이 있었습니다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4. Grid Search</a:t>
            </a:r>
            <a:r>
              <a:rPr lang="ko-KR" altLang="en-US" b="1" dirty="0"/>
              <a:t>와 </a:t>
            </a:r>
            <a:r>
              <a:rPr lang="en-US" altLang="ko-KR" b="1" dirty="0"/>
              <a:t>Random Search</a:t>
            </a:r>
            <a:br>
              <a:rPr lang="ko-KR" altLang="en-US" dirty="0"/>
            </a:br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en-US" altLang="ko-KR" b="1" dirty="0"/>
              <a:t>Grid Search</a:t>
            </a:r>
            <a:r>
              <a:rPr lang="ko-KR" altLang="en-US" dirty="0"/>
              <a:t>와 </a:t>
            </a:r>
            <a:r>
              <a:rPr lang="en-US" altLang="ko-KR" b="1" dirty="0"/>
              <a:t>Random Search</a:t>
            </a:r>
            <a:r>
              <a:rPr lang="ko-KR" altLang="en-US" dirty="0"/>
              <a:t>는 상대적으로 낮은 성능을 보였습니다</a:t>
            </a:r>
            <a:r>
              <a:rPr lang="en-US" altLang="ko-KR" dirty="0"/>
              <a:t>. Grid Search</a:t>
            </a:r>
            <a:r>
              <a:rPr lang="ko-KR" altLang="en-US" dirty="0"/>
              <a:t>는 </a:t>
            </a:r>
            <a:r>
              <a:rPr lang="en-US" altLang="ko-KR" dirty="0" err="1"/>
              <a:t>Adaboost</a:t>
            </a:r>
            <a:r>
              <a:rPr lang="ko-KR" altLang="en-US" dirty="0"/>
              <a:t>와 </a:t>
            </a:r>
            <a:r>
              <a:rPr lang="en-US" altLang="ko-KR" dirty="0" err="1"/>
              <a:t>RandomForest</a:t>
            </a:r>
            <a:r>
              <a:rPr lang="ko-KR" altLang="en-US" dirty="0"/>
              <a:t>와 같은 단순 모델에서 안정적이었지만</a:t>
            </a:r>
            <a:r>
              <a:rPr lang="en-US" altLang="ko-KR" dirty="0"/>
              <a:t>, </a:t>
            </a:r>
            <a:r>
              <a:rPr lang="ko-KR" altLang="en-US" dirty="0"/>
              <a:t>복잡한 모델에서는 탐색 공간 제약으로 인해 성능 개선이 제한되었습니다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Random Search</a:t>
            </a:r>
            <a:r>
              <a:rPr lang="ko-KR" altLang="en-US" dirty="0"/>
              <a:t>는 랜덤성에 의존하여 탐색 효율성을 높이긴 했으나</a:t>
            </a:r>
            <a:r>
              <a:rPr lang="en-US" altLang="ko-KR" dirty="0"/>
              <a:t>, </a:t>
            </a:r>
            <a:r>
              <a:rPr lang="ko-KR" altLang="en-US" dirty="0"/>
              <a:t>복잡한 모델에서는 최적화를 충분히 달성하지 못하는 한계가 있었습니다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5. </a:t>
            </a:r>
            <a:r>
              <a:rPr lang="ko-KR" altLang="en-US" b="1" dirty="0" err="1"/>
              <a:t>모델별</a:t>
            </a:r>
            <a:r>
              <a:rPr lang="ko-KR" altLang="en-US" b="1" dirty="0"/>
              <a:t> 분석</a:t>
            </a:r>
            <a:br>
              <a:rPr lang="ko-KR" altLang="en-US" dirty="0"/>
            </a:br>
            <a:r>
              <a:rPr lang="ko-KR" altLang="en-US" dirty="0"/>
              <a:t>특히 </a:t>
            </a:r>
            <a:r>
              <a:rPr lang="en-US" altLang="ko-KR" dirty="0" err="1"/>
              <a:t>GradientBoosting</a:t>
            </a:r>
            <a:r>
              <a:rPr lang="ko-KR" altLang="en-US" dirty="0"/>
              <a:t>과 </a:t>
            </a:r>
            <a:r>
              <a:rPr lang="en-US" altLang="ko-KR" dirty="0" err="1"/>
              <a:t>CatBoost</a:t>
            </a:r>
            <a:r>
              <a:rPr lang="en-US" altLang="ko-KR" dirty="0"/>
              <a:t> </a:t>
            </a:r>
            <a:r>
              <a:rPr lang="ko-KR" altLang="en-US" dirty="0"/>
              <a:t>모델은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최적화에 따라 성능 차이가 크게 나타났습니다</a:t>
            </a:r>
            <a:r>
              <a:rPr lang="en-US" altLang="ko-KR" dirty="0"/>
              <a:t>. </a:t>
            </a:r>
            <a:r>
              <a:rPr lang="ko-KR" altLang="en-US" dirty="0"/>
              <a:t>이는 두 모델이 최적화 기법의 영향을 크게 받는 구조적 특성을 가지고 있음을 보여줍니다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en-US" altLang="ko-KR" dirty="0" err="1"/>
              <a:t>Adaboost</a:t>
            </a:r>
            <a:r>
              <a:rPr lang="ko-KR" altLang="en-US" dirty="0"/>
              <a:t>와 </a:t>
            </a:r>
            <a:r>
              <a:rPr lang="en-US" altLang="ko-KR" dirty="0" err="1"/>
              <a:t>RandomForest</a:t>
            </a:r>
            <a:r>
              <a:rPr lang="ko-KR" altLang="en-US" dirty="0"/>
              <a:t>는 최적화 방법에 의한 성능 변화 폭이 적어</a:t>
            </a:r>
            <a:r>
              <a:rPr lang="en-US" altLang="ko-KR" dirty="0"/>
              <a:t>, </a:t>
            </a:r>
            <a:r>
              <a:rPr lang="ko-KR" altLang="en-US" dirty="0"/>
              <a:t>기본 구조만으로도 안정적인 성능을 발휘하는 모델로 확인되었습니다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6. </a:t>
            </a:r>
            <a:r>
              <a:rPr lang="ko-KR" altLang="en-US" b="1" dirty="0"/>
              <a:t>결론</a:t>
            </a:r>
            <a:br>
              <a:rPr lang="ko-KR" altLang="en-US" dirty="0"/>
            </a:br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각 최적화 기법은 모델의 구조적 특성과 탐색 공간의 복잡성에 따라 상이한 성능을 보였습니다</a:t>
            </a:r>
            <a:r>
              <a:rPr lang="en-US" altLang="ko-KR" dirty="0"/>
              <a:t>. Genetic Algorithm</a:t>
            </a:r>
            <a:r>
              <a:rPr lang="ko-KR" altLang="en-US" dirty="0"/>
              <a:t>은 복잡한 모델에서 특히 효과적인 결과를 제공했으며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는 단순한 모델에서 유효한 접근법으로 확인되었습니다</a:t>
            </a:r>
            <a:r>
              <a:rPr lang="en-US" altLang="ko-KR" dirty="0"/>
              <a:t>. </a:t>
            </a:r>
            <a:r>
              <a:rPr lang="ko-KR" altLang="en-US" dirty="0"/>
              <a:t>이 분석은 최적화 기법 선택 시 모델의 특성을 고려하는 것이 중요함을 보여줍니다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9590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정확도를 기준으로 상위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5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개의 모델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-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알고리즘 조합은 모두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Genetic Algorithm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을 사용한 경우에 해당되었다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 </a:t>
            </a:r>
          </a:p>
          <a:p>
            <a:pPr algn="l"/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 결과는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Genetic Algorithm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 복잡한 </a:t>
            </a:r>
            <a:r>
              <a:rPr lang="ko-KR" altLang="en-US" sz="12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하이퍼파라미터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공간을 탐색하는 데 있어 매우 효과적인 최적화 기법임을 보여준다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</a:p>
          <a:p>
            <a:pPr algn="l"/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상위 조합의 주요 결과는 위와 같습니다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</a:p>
          <a:p>
            <a:pPr algn="l"/>
            <a:endParaRPr lang="en-US" altLang="ko-KR" sz="1200" b="0" i="0" kern="0" spc="0" dirty="0">
              <a:solidFill>
                <a:srgbClr val="000000"/>
              </a:solidFill>
              <a:effectLst/>
              <a:latin typeface="한양신명조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5850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altLang="ko-KR" b="1" dirty="0"/>
              <a:t>Genetic Algorithm</a:t>
            </a:r>
            <a:r>
              <a:rPr lang="ko-KR" altLang="en-US" b="1" dirty="0"/>
              <a:t>의 우수성</a:t>
            </a:r>
            <a:endParaRPr lang="ko-KR" altLang="en-US" dirty="0"/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전반적으로</a:t>
            </a:r>
            <a:r>
              <a:rPr lang="en-US" altLang="ko-KR" dirty="0"/>
              <a:t>, Genetic Algorithm</a:t>
            </a:r>
            <a:r>
              <a:rPr lang="ko-KR" altLang="en-US" dirty="0"/>
              <a:t>은 복잡한 모델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Gradient Boosting, </a:t>
            </a:r>
            <a:r>
              <a:rPr lang="en-US" altLang="ko-KR" dirty="0" err="1"/>
              <a:t>XGBoost</a:t>
            </a:r>
            <a:r>
              <a:rPr lang="en-US" altLang="ko-KR" dirty="0"/>
              <a:t>, </a:t>
            </a:r>
            <a:r>
              <a:rPr lang="en-US" altLang="ko-KR" dirty="0" err="1"/>
              <a:t>CatBoost</a:t>
            </a:r>
            <a:r>
              <a:rPr lang="en-US" altLang="ko-KR" dirty="0"/>
              <a:t>)</a:t>
            </a:r>
            <a:r>
              <a:rPr lang="ko-KR" altLang="en-US" dirty="0"/>
              <a:t>에서 가장 높은 성능을 기록하였습니다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예를 들어</a:t>
            </a:r>
            <a:r>
              <a:rPr lang="en-US" altLang="ko-KR" dirty="0"/>
              <a:t>, Gradient Boosting </a:t>
            </a:r>
            <a:r>
              <a:rPr lang="ko-KR" altLang="en-US" dirty="0"/>
              <a:t>모델에서 </a:t>
            </a:r>
            <a:r>
              <a:rPr lang="en-US" altLang="ko-KR" dirty="0"/>
              <a:t>Genetic Algorithm</a:t>
            </a:r>
            <a:r>
              <a:rPr lang="ko-KR" altLang="en-US" dirty="0"/>
              <a:t>은 </a:t>
            </a:r>
            <a:r>
              <a:rPr lang="en-US" altLang="ko-KR" dirty="0"/>
              <a:t>F1 Score</a:t>
            </a:r>
            <a:r>
              <a:rPr lang="ko-KR" altLang="en-US" dirty="0"/>
              <a:t>와 </a:t>
            </a:r>
            <a:r>
              <a:rPr lang="en-US" altLang="ko-KR" dirty="0"/>
              <a:t>Accuracy </a:t>
            </a:r>
            <a:r>
              <a:rPr lang="ko-KR" altLang="en-US" dirty="0"/>
              <a:t>모두에서 다른 최적화 기법을 압도하며 최상의 결과를 나타냈습니다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이는 </a:t>
            </a:r>
            <a:r>
              <a:rPr lang="en-US" altLang="ko-KR" dirty="0"/>
              <a:t>Genetic Algorithm</a:t>
            </a:r>
            <a:r>
              <a:rPr lang="ko-KR" altLang="en-US" dirty="0"/>
              <a:t>이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탐색 공간이 크고 복잡할수록 더욱 효과적으로 작동한다는 점을 보여줍니다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b="1" dirty="0"/>
              <a:t>Grid Search</a:t>
            </a:r>
            <a:r>
              <a:rPr lang="ko-KR" altLang="en-US" b="1" dirty="0"/>
              <a:t>의 안정성</a:t>
            </a:r>
            <a:endParaRPr lang="ko-KR" alt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Grid Search</a:t>
            </a:r>
            <a:r>
              <a:rPr lang="ko-KR" altLang="en-US" dirty="0"/>
              <a:t>는 </a:t>
            </a:r>
            <a:r>
              <a:rPr lang="en-US" altLang="ko-KR" dirty="0" err="1"/>
              <a:t>Adaboost</a:t>
            </a:r>
            <a:r>
              <a:rPr lang="en-US" altLang="ko-KR" dirty="0"/>
              <a:t>, </a:t>
            </a:r>
            <a:r>
              <a:rPr lang="en-US" altLang="ko-KR" dirty="0" err="1"/>
              <a:t>ExtraTree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ko-KR" altLang="en-US" dirty="0"/>
              <a:t>과 같은 상대적으로 단순한 모델에서 일관된 성능을 보였습니다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dirty="0"/>
              <a:t>모든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체계적으로 탐색하기 때문에</a:t>
            </a:r>
            <a:r>
              <a:rPr lang="en-US" altLang="ko-KR" dirty="0"/>
              <a:t>, </a:t>
            </a:r>
            <a:r>
              <a:rPr lang="ko-KR" altLang="en-US" dirty="0"/>
              <a:t>단순 모델에서는 높은 신뢰성을 제공하였습니다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그러나 복잡한 모델에서는 탐색 비용이 증가하며 성능이 다소 제한적이었습니다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b="1" dirty="0"/>
              <a:t>Bayesian Optimization</a:t>
            </a:r>
            <a:r>
              <a:rPr lang="ko-KR" altLang="en-US" b="1" dirty="0"/>
              <a:t>의 효율성</a:t>
            </a:r>
            <a:endParaRPr lang="ko-KR" alt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Bayesian Optimization</a:t>
            </a:r>
            <a:r>
              <a:rPr lang="ko-KR" altLang="en-US" dirty="0"/>
              <a:t>은 탐색 효율성과 성능 간의 균형을 잘 유지하며</a:t>
            </a:r>
            <a:r>
              <a:rPr lang="en-US" altLang="ko-KR" dirty="0"/>
              <a:t>, </a:t>
            </a:r>
            <a:r>
              <a:rPr lang="ko-KR" altLang="en-US" dirty="0"/>
              <a:t>대부분의 모델에서 안정적인 결과를 보였습니다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탐색 공간이 매우 크거나 복잡한 경우</a:t>
            </a:r>
            <a:r>
              <a:rPr lang="en-US" altLang="ko-KR" dirty="0"/>
              <a:t>, Genetic Algorithm</a:t>
            </a:r>
            <a:r>
              <a:rPr lang="ko-KR" altLang="en-US" dirty="0"/>
              <a:t>만큼의 최적화 성능을 보이지는 못했습니다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b="1" dirty="0"/>
              <a:t>Random Search</a:t>
            </a:r>
            <a:r>
              <a:rPr lang="ko-KR" altLang="en-US" b="1" dirty="0"/>
              <a:t>의 한계</a:t>
            </a:r>
            <a:endParaRPr lang="ko-KR" alt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Random Search</a:t>
            </a:r>
            <a:r>
              <a:rPr lang="ko-KR" altLang="en-US" dirty="0"/>
              <a:t>는 무작위 탐색 방식의 특성상 성능의 변동성이 크고</a:t>
            </a:r>
            <a:r>
              <a:rPr lang="en-US" altLang="ko-KR" dirty="0"/>
              <a:t>, </a:t>
            </a:r>
            <a:r>
              <a:rPr lang="ko-KR" altLang="en-US" dirty="0"/>
              <a:t>전반적으로 다른 기법에 비해 낮은 성능을 기록하였습니다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특히</a:t>
            </a:r>
            <a:r>
              <a:rPr lang="en-US" altLang="ko-KR" dirty="0"/>
              <a:t>, Gradient Boosting</a:t>
            </a:r>
            <a:r>
              <a:rPr lang="ko-KR" altLang="en-US" dirty="0"/>
              <a:t>과 같은 복잡한 모델에서 중요한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놓치는 경우가 많았습니다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0222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051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소프트웨어 개발의 복잡성과 규모가 지속적으로 증가하면서</a:t>
            </a:r>
            <a:r>
              <a:rPr lang="en-US" altLang="ko-KR" dirty="0"/>
              <a:t>, </a:t>
            </a:r>
            <a:r>
              <a:rPr lang="ko-KR" altLang="en-US" dirty="0"/>
              <a:t>소프트웨어 시스템의 결함을 조기에 예측하고 해결하는 작업은 점점 더 중요해지고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소프트웨어 결함은 단순한 오류를 넘어 치명적인 시스템 중단</a:t>
            </a:r>
            <a:r>
              <a:rPr lang="en-US" altLang="ko-KR" dirty="0"/>
              <a:t>, </a:t>
            </a:r>
            <a:r>
              <a:rPr lang="ko-KR" altLang="en-US" dirty="0"/>
              <a:t>데이터 손실</a:t>
            </a:r>
            <a:r>
              <a:rPr lang="en-US" altLang="ko-KR" dirty="0"/>
              <a:t>, </a:t>
            </a:r>
            <a:r>
              <a:rPr lang="ko-KR" altLang="en-US" dirty="0"/>
              <a:t>그리고 보안 위협까지 초래할 수 있습니다</a:t>
            </a:r>
            <a:r>
              <a:rPr lang="en-US" altLang="ko-KR" dirty="0"/>
              <a:t>. </a:t>
            </a:r>
          </a:p>
          <a:p>
            <a:pPr algn="l"/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dirty="0"/>
              <a:t>개발 후반 단계에서 발견된 결함은 수정 비용이 기하급수적으로 증가하여 개발 일정 지연과 추가 유지보수 비용으로 이어지게 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algn="l"/>
            <a:r>
              <a:rPr lang="ko-KR" altLang="en-US" dirty="0"/>
              <a:t>이러한 문제를 해결하기 위해 소프트웨어 결함 예측</a:t>
            </a:r>
            <a:r>
              <a:rPr lang="en-US" altLang="ko-KR" dirty="0"/>
              <a:t>, </a:t>
            </a:r>
            <a:r>
              <a:rPr lang="ko-KR" altLang="en-US" dirty="0"/>
              <a:t>즉 </a:t>
            </a:r>
            <a:r>
              <a:rPr lang="en-US" altLang="ko-KR" dirty="0"/>
              <a:t>SDP</a:t>
            </a:r>
            <a:r>
              <a:rPr lang="ko-KR" altLang="en-US" dirty="0"/>
              <a:t>는 소프트웨어 품질 보증과 유지보수 과정에서 핵심적인 역할을 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SDP</a:t>
            </a:r>
            <a:r>
              <a:rPr lang="ko-KR" altLang="en-US" dirty="0"/>
              <a:t>는 소스 코드 </a:t>
            </a:r>
            <a:r>
              <a:rPr lang="ko-KR" altLang="en-US" dirty="0" err="1"/>
              <a:t>메트릭</a:t>
            </a:r>
            <a:r>
              <a:rPr lang="en-US" altLang="ko-KR" dirty="0"/>
              <a:t>, </a:t>
            </a:r>
            <a:r>
              <a:rPr lang="ko-KR" altLang="en-US" dirty="0"/>
              <a:t>예를 들어 코드 복잡도</a:t>
            </a:r>
            <a:r>
              <a:rPr lang="en-US" altLang="ko-KR" dirty="0"/>
              <a:t>, </a:t>
            </a:r>
            <a:r>
              <a:rPr lang="ko-KR" altLang="en-US" dirty="0"/>
              <a:t>결합도</a:t>
            </a:r>
            <a:r>
              <a:rPr lang="en-US" altLang="ko-KR" dirty="0"/>
              <a:t>, </a:t>
            </a:r>
            <a:r>
              <a:rPr lang="ko-KR" altLang="en-US" dirty="0"/>
              <a:t>라인 수와 같은 데이터를 기반으로 결함 여부를 학습합니다</a:t>
            </a:r>
            <a:r>
              <a:rPr lang="en-US" altLang="ko-KR" dirty="0"/>
              <a:t>. </a:t>
            </a:r>
          </a:p>
          <a:p>
            <a:pPr algn="l"/>
            <a:r>
              <a:rPr lang="ko-KR" altLang="en-US" dirty="0"/>
              <a:t>이를 통해 결함이 포함될 가능성이 높은 소프트웨어 모듈을 예측할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개발팀은 한정된 자원을 취약한 영역에 우선적으로 투입할 수 있으며</a:t>
            </a:r>
            <a:r>
              <a:rPr lang="en-US" altLang="ko-KR" dirty="0"/>
              <a:t>, </a:t>
            </a:r>
            <a:r>
              <a:rPr lang="ko-KR" altLang="en-US" dirty="0"/>
              <a:t>전체 프로젝트의 품질을 개선하고 유지보수의 효율성을 극대화할 수 있습니다</a:t>
            </a:r>
            <a:r>
              <a:rPr lang="en-US" altLang="ko-KR" dirty="0"/>
              <a:t>.</a:t>
            </a: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7010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3276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/>
              <a:t>연구 기여</a:t>
            </a:r>
            <a:br>
              <a:rPr lang="ko-KR" altLang="en-US" dirty="0"/>
            </a:br>
            <a:r>
              <a:rPr lang="ko-KR" altLang="en-US" dirty="0"/>
              <a:t>이번 연구는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 기법의 선택이 모델 성능에 미치는 영향을 실증적으로 분석하고</a:t>
            </a:r>
            <a:r>
              <a:rPr lang="en-US" altLang="ko-KR" dirty="0"/>
              <a:t>, </a:t>
            </a:r>
            <a:r>
              <a:rPr lang="ko-KR" altLang="en-US" dirty="0"/>
              <a:t>최적의 모델</a:t>
            </a:r>
            <a:r>
              <a:rPr lang="en-US" altLang="ko-KR" dirty="0"/>
              <a:t>-</a:t>
            </a:r>
            <a:r>
              <a:rPr lang="ko-KR" altLang="en-US" dirty="0"/>
              <a:t>알고리즘 조합을 제시한 점에서 의의가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특히</a:t>
            </a:r>
            <a:r>
              <a:rPr lang="en-US" altLang="ko-KR" dirty="0"/>
              <a:t>, Gradient Boosting</a:t>
            </a:r>
            <a:r>
              <a:rPr lang="ko-KR" altLang="en-US" dirty="0"/>
              <a:t>과 </a:t>
            </a:r>
            <a:r>
              <a:rPr lang="en-US" altLang="ko-KR" dirty="0"/>
              <a:t>Genetic Algorithm</a:t>
            </a:r>
            <a:r>
              <a:rPr lang="ko-KR" altLang="en-US" dirty="0"/>
              <a:t>의 조합은 복잡한 데이터와 모델 구조를 다루는 데 있어 강력한 선택지임을 입증하였습니다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소프트웨어 결함 예측</a:t>
            </a:r>
            <a:r>
              <a:rPr lang="en-US" altLang="ko-KR" dirty="0"/>
              <a:t>(SDP) </a:t>
            </a:r>
            <a:r>
              <a:rPr lang="ko-KR" altLang="en-US" dirty="0"/>
              <a:t>분야에서는 최적화된 결함 탐지 모델을 통해 유지보수 비용을 절감하고</a:t>
            </a:r>
            <a:r>
              <a:rPr lang="en-US" altLang="ko-KR" dirty="0"/>
              <a:t>, </a:t>
            </a:r>
            <a:r>
              <a:rPr lang="ko-KR" altLang="en-US" dirty="0"/>
              <a:t>개발 시간을 단축하며</a:t>
            </a:r>
            <a:r>
              <a:rPr lang="en-US" altLang="ko-KR" dirty="0"/>
              <a:t>, </a:t>
            </a:r>
            <a:r>
              <a:rPr lang="ko-KR" altLang="en-US" dirty="0"/>
              <a:t>소프트웨어 품질을 향상시키는 데 기여할 수 있음을 확인하였습니다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향후 기대 효과</a:t>
            </a:r>
            <a:br>
              <a:rPr lang="ko-KR" altLang="en-US" dirty="0"/>
            </a:br>
            <a:r>
              <a:rPr lang="ko-KR" altLang="en-US" dirty="0"/>
              <a:t>향후</a:t>
            </a:r>
            <a:r>
              <a:rPr lang="en-US" altLang="ko-KR" dirty="0"/>
              <a:t>, </a:t>
            </a:r>
            <a:r>
              <a:rPr lang="ko-KR" altLang="en-US" dirty="0"/>
              <a:t>데이터 기반 접근법을 활용하여 신뢰성 높은 소프트웨어 개발 환경을 구축하는 데 기여할 것으로 기대됩니다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뿐만 아니라</a:t>
            </a:r>
            <a:r>
              <a:rPr lang="en-US" altLang="ko-KR" dirty="0"/>
              <a:t>, SDP </a:t>
            </a:r>
            <a:r>
              <a:rPr lang="ko-KR" altLang="en-US" dirty="0"/>
              <a:t>분야를 넘어 다양한 </a:t>
            </a:r>
            <a:r>
              <a:rPr lang="ko-KR" altLang="en-US" dirty="0" err="1"/>
              <a:t>머신러닝</a:t>
            </a:r>
            <a:r>
              <a:rPr lang="ko-KR" altLang="en-US" dirty="0"/>
              <a:t> 문제에 최적화 기법을 적용하여 성능 개선 및 최적화 전략 수립에 실질적인 기여를 할 것입니다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소프트웨어 품질 보증 </a:t>
            </a:r>
            <a:r>
              <a:rPr lang="ko-KR" altLang="en-US" dirty="0" err="1"/>
              <a:t>체계뿐</a:t>
            </a:r>
            <a:r>
              <a:rPr lang="ko-KR" altLang="en-US" dirty="0"/>
              <a:t> 아니라 데이터 중심 의사결정 문제 해결에서도 유의미한 결과를 도출할 것으로 예상됩니다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32561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531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최근 연구에서는 트리 기반 앙상블 모델이 소프트웨어 결함 예측에서 매우 뛰어난 성능을 보이고 있어 주목받고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트리 기반 앙상블 모델은 여러 개의 결정 트리를 결합하여 최종 예측을 산출하는 기법으로</a:t>
            </a:r>
            <a:r>
              <a:rPr lang="en-US" altLang="ko-KR" dirty="0"/>
              <a:t>, </a:t>
            </a:r>
            <a:r>
              <a:rPr lang="ko-KR" altLang="en-US" dirty="0"/>
              <a:t>특히 불균형 데이터나 </a:t>
            </a:r>
            <a:r>
              <a:rPr lang="ko-KR" altLang="en-US" dirty="0" err="1"/>
              <a:t>결측치가</a:t>
            </a:r>
            <a:r>
              <a:rPr lang="ko-KR" altLang="en-US" dirty="0"/>
              <a:t> 포함된 데이터에서 높은 내성을 보입니다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대표적인 모델로는 </a:t>
            </a:r>
            <a:r>
              <a:rPr lang="ko-KR" altLang="en-US" b="1" dirty="0"/>
              <a:t>랜덤 포레스트</a:t>
            </a:r>
            <a:r>
              <a:rPr lang="en-US" altLang="ko-KR" b="1" dirty="0"/>
              <a:t>(Random Forest)</a:t>
            </a:r>
            <a:r>
              <a:rPr lang="en-US" altLang="ko-KR" dirty="0"/>
              <a:t>, </a:t>
            </a:r>
            <a:r>
              <a:rPr lang="ko-KR" altLang="en-US" b="1" dirty="0"/>
              <a:t>엑스트라 트리</a:t>
            </a:r>
            <a:r>
              <a:rPr lang="en-US" altLang="ko-KR" b="1" dirty="0"/>
              <a:t>(Extra Trees)</a:t>
            </a:r>
            <a:r>
              <a:rPr lang="en-US" altLang="ko-KR" dirty="0"/>
              <a:t>, </a:t>
            </a:r>
            <a:r>
              <a:rPr lang="ko-KR" altLang="en-US" b="1" dirty="0" err="1"/>
              <a:t>그라디언트</a:t>
            </a:r>
            <a:r>
              <a:rPr lang="ko-KR" altLang="en-US" b="1" dirty="0"/>
              <a:t> </a:t>
            </a:r>
            <a:r>
              <a:rPr lang="ko-KR" altLang="en-US" b="1" dirty="0" err="1"/>
              <a:t>부스팅</a:t>
            </a:r>
            <a:r>
              <a:rPr lang="ko-KR" altLang="en-US" b="1" dirty="0"/>
              <a:t> 머신</a:t>
            </a:r>
            <a:r>
              <a:rPr lang="en-US" altLang="ko-KR" b="1" dirty="0"/>
              <a:t>(GBM)</a:t>
            </a:r>
            <a:r>
              <a:rPr lang="en-US" altLang="ko-KR" dirty="0"/>
              <a:t>, </a:t>
            </a:r>
            <a:r>
              <a:rPr lang="en-US" altLang="ko-KR" b="1" dirty="0" err="1"/>
              <a:t>XGBoost</a:t>
            </a:r>
            <a:r>
              <a:rPr lang="en-US" altLang="ko-KR" dirty="0"/>
              <a:t>, </a:t>
            </a:r>
            <a:r>
              <a:rPr lang="en-US" altLang="ko-KR" b="1" dirty="0" err="1"/>
              <a:t>LightGBM</a:t>
            </a:r>
            <a:r>
              <a:rPr lang="en-US" altLang="ko-KR" dirty="0"/>
              <a:t>, </a:t>
            </a:r>
            <a:r>
              <a:rPr lang="en-US" altLang="ko-KR" b="1" dirty="0" err="1"/>
              <a:t>CatBoost</a:t>
            </a:r>
            <a:r>
              <a:rPr lang="en-US" altLang="ko-KR" dirty="0"/>
              <a:t>, </a:t>
            </a:r>
            <a:r>
              <a:rPr lang="en-US" altLang="ko-KR" b="1" dirty="0"/>
              <a:t>AdaBoost</a:t>
            </a:r>
            <a:r>
              <a:rPr lang="ko-KR" altLang="en-US" dirty="0"/>
              <a:t> 등이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이들 모델은 다양한 방식으로 트리를 결합해 성능을 극대화하며</a:t>
            </a:r>
            <a:r>
              <a:rPr lang="en-US" altLang="ko-KR" dirty="0"/>
              <a:t>, </a:t>
            </a:r>
            <a:r>
              <a:rPr lang="ko-KR" altLang="en-US" dirty="0"/>
              <a:t>소프트웨어 결함 </a:t>
            </a:r>
            <a:r>
              <a:rPr lang="ko-KR" altLang="en-US" dirty="0" err="1"/>
              <a:t>예측뿐</a:t>
            </a:r>
            <a:r>
              <a:rPr lang="ko-KR" altLang="en-US" dirty="0"/>
              <a:t> 아니라 다양한 분야에서 높은 성능을 보여줍니다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r>
              <a:rPr lang="ko-KR" altLang="en-US" dirty="0"/>
              <a:t>그러나 트리 기반 앙상블 모델의 뛰어난 성능을 온전히 발휘하기 위해서는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최적화가 필수적입니다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 err="1"/>
              <a:t>하이퍼파라미터는</a:t>
            </a:r>
            <a:r>
              <a:rPr lang="ko-KR" altLang="en-US" dirty="0"/>
              <a:t> 모델이 데이터를 학습하는 방식과 일반화 성능에 직접적인 영향을 미칩니다</a:t>
            </a:r>
            <a:r>
              <a:rPr lang="en-US" altLang="ko-KR" dirty="0"/>
              <a:t>. </a:t>
            </a: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조합의 가능성이 매우 많기 때문에 모든 조합을 시도하는 것은 현실적으로 불가능합니다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효율적으로 최적의 성능을 달성하기 위해 다양한 최적화 기법이 제안되었습니다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가장 대표적으로 </a:t>
            </a:r>
            <a:r>
              <a:rPr lang="ko-KR" altLang="en-US" b="1" dirty="0"/>
              <a:t>그리드 </a:t>
            </a:r>
            <a:r>
              <a:rPr lang="ko-KR" altLang="en-US" b="1" dirty="0" err="1"/>
              <a:t>서치</a:t>
            </a:r>
            <a:r>
              <a:rPr lang="en-US" altLang="ko-KR" b="1" dirty="0"/>
              <a:t>(Grid Search)</a:t>
            </a:r>
            <a:r>
              <a:rPr lang="en-US" altLang="ko-KR" dirty="0"/>
              <a:t>, </a:t>
            </a:r>
            <a:r>
              <a:rPr lang="ko-KR" altLang="en-US" b="1" dirty="0"/>
              <a:t>랜덤 </a:t>
            </a:r>
            <a:r>
              <a:rPr lang="ko-KR" altLang="en-US" b="1" dirty="0" err="1"/>
              <a:t>서치</a:t>
            </a:r>
            <a:r>
              <a:rPr lang="en-US" altLang="ko-KR" b="1" dirty="0"/>
              <a:t>(Random Search)</a:t>
            </a:r>
            <a:r>
              <a:rPr lang="en-US" altLang="ko-KR" dirty="0"/>
              <a:t>, </a:t>
            </a:r>
            <a:r>
              <a:rPr lang="ko-KR" altLang="en-US" b="1" dirty="0"/>
              <a:t>베이지안 최적화</a:t>
            </a:r>
            <a:r>
              <a:rPr lang="en-US" altLang="ko-KR" b="1" dirty="0"/>
              <a:t>(Bayesian Optimization)</a:t>
            </a:r>
            <a:r>
              <a:rPr lang="en-US" altLang="ko-KR" dirty="0"/>
              <a:t>, </a:t>
            </a:r>
            <a:r>
              <a:rPr lang="ko-KR" altLang="en-US" b="1" dirty="0"/>
              <a:t>유전 알고리즘</a:t>
            </a:r>
            <a:r>
              <a:rPr lang="en-US" altLang="ko-KR" b="1" dirty="0"/>
              <a:t>(Genetic Algorithm)</a:t>
            </a:r>
            <a:r>
              <a:rPr lang="ko-KR" altLang="en-US" dirty="0"/>
              <a:t> 등이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이들 기법은 각각의 특성과 장단점을 가지며</a:t>
            </a:r>
            <a:r>
              <a:rPr lang="en-US" altLang="ko-KR" dirty="0"/>
              <a:t>, </a:t>
            </a:r>
            <a:r>
              <a:rPr lang="ko-KR" altLang="en-US" dirty="0"/>
              <a:t>특정 상황에서 모델 성능을 효과적으로 향상시킬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소프트웨어 결함 예측의 중요성은 점점 커지고 있으며</a:t>
            </a:r>
            <a:r>
              <a:rPr lang="en-US" altLang="ko-KR" dirty="0"/>
              <a:t>, </a:t>
            </a:r>
            <a:r>
              <a:rPr lang="ko-KR" altLang="en-US" dirty="0"/>
              <a:t>트리 기반 앙상블 모델과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 기법은 이를 해결하기 위한 강력한 도구입니다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오늘 발표를 통해 이러한 방법론들이 어떤 방식으로 적용되고</a:t>
            </a:r>
            <a:r>
              <a:rPr lang="en-US" altLang="ko-KR" dirty="0"/>
              <a:t>, </a:t>
            </a:r>
            <a:r>
              <a:rPr lang="ko-KR" altLang="en-US" dirty="0"/>
              <a:t>최적의 결과를 도출하는지 더 깊이 알아보겠습니다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791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이 질문은 </a:t>
            </a:r>
            <a:r>
              <a:rPr lang="ko-KR" altLang="en-US" b="1" dirty="0"/>
              <a:t>모델 특성과 최적화 기법 간의 관계를 규명</a:t>
            </a:r>
            <a:r>
              <a:rPr lang="ko-KR" altLang="en-US" dirty="0"/>
              <a:t>하고</a:t>
            </a:r>
            <a:r>
              <a:rPr lang="en-US" altLang="ko-KR" dirty="0"/>
              <a:t>, </a:t>
            </a:r>
          </a:p>
          <a:p>
            <a:pPr algn="l"/>
            <a:r>
              <a:rPr lang="ko-KR" altLang="en-US" dirty="0"/>
              <a:t>이를 통해 </a:t>
            </a:r>
            <a:r>
              <a:rPr lang="ko-KR" altLang="en-US" b="1" dirty="0"/>
              <a:t>최적화 전략의 선택을 체계화</a:t>
            </a:r>
            <a:r>
              <a:rPr lang="ko-KR" altLang="en-US" dirty="0"/>
              <a:t>하며</a:t>
            </a:r>
            <a:r>
              <a:rPr lang="en-US" altLang="ko-KR" dirty="0"/>
              <a:t>, </a:t>
            </a:r>
            <a:r>
              <a:rPr lang="ko-KR" altLang="en-US" b="1" dirty="0"/>
              <a:t>실질적 응용과 학문적 기여를 동시에 도모</a:t>
            </a:r>
            <a:r>
              <a:rPr lang="ko-KR" altLang="en-US" dirty="0"/>
              <a:t>하기 위해 제기됩니다</a:t>
            </a:r>
            <a:r>
              <a:rPr lang="en-US" altLang="ko-KR" dirty="0"/>
              <a:t>.</a:t>
            </a: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495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이 질문은 </a:t>
            </a:r>
            <a:r>
              <a:rPr lang="ko-KR" altLang="en-US" b="1" dirty="0"/>
              <a:t>모델 특성과 최적화 기법의 관계를 분석</a:t>
            </a:r>
            <a:r>
              <a:rPr lang="ko-KR" altLang="en-US" dirty="0"/>
              <a:t>하여</a:t>
            </a:r>
            <a:r>
              <a:rPr lang="en-US" altLang="ko-KR" dirty="0"/>
              <a:t>,</a:t>
            </a:r>
          </a:p>
          <a:p>
            <a:pPr>
              <a:buFont typeface="+mj-lt"/>
              <a:buAutoNum type="arabicPeriod"/>
            </a:pPr>
            <a:r>
              <a:rPr lang="ko-KR" altLang="en-US" dirty="0"/>
              <a:t>최적화 효과를 극대화하고</a:t>
            </a:r>
            <a:r>
              <a:rPr lang="en-US" altLang="ko-KR" dirty="0"/>
              <a:t>,</a:t>
            </a:r>
          </a:p>
          <a:p>
            <a:pPr>
              <a:buFont typeface="+mj-lt"/>
              <a:buAutoNum type="arabicPeriod"/>
            </a:pPr>
            <a:r>
              <a:rPr lang="ko-KR" altLang="en-US" dirty="0"/>
              <a:t>최적화 기법 선택 전략을 제안하기 위해 제안됩니다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659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트리 기반 앙상블 모델은 여러 개의 결정 트리를 결합하여 예측의 정확성과 견고성을 높이는 </a:t>
            </a:r>
            <a:r>
              <a:rPr lang="ko-KR" altLang="en-US" dirty="0" err="1"/>
              <a:t>머신러닝</a:t>
            </a:r>
            <a:r>
              <a:rPr lang="ko-KR" altLang="en-US" dirty="0"/>
              <a:t> 기법으로</a:t>
            </a:r>
            <a:r>
              <a:rPr lang="en-US" altLang="ko-KR" dirty="0"/>
              <a:t>, </a:t>
            </a:r>
            <a:r>
              <a:rPr lang="ko-KR" altLang="en-US" dirty="0"/>
              <a:t>다양한 예측 및 분류 문제에서 널리 활용됩니다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 모델은 개별 결정 트리가 가지는 한계를 보완하며</a:t>
            </a:r>
            <a:r>
              <a:rPr lang="en-US" altLang="ko-KR" dirty="0"/>
              <a:t>, </a:t>
            </a:r>
            <a:r>
              <a:rPr lang="ko-KR" altLang="en-US" dirty="0" err="1"/>
              <a:t>배깅</a:t>
            </a:r>
            <a:r>
              <a:rPr lang="en-US" altLang="ko-KR" dirty="0"/>
              <a:t>(Bagging)</a:t>
            </a:r>
            <a:r>
              <a:rPr lang="ko-KR" altLang="en-US" dirty="0"/>
              <a:t>과 </a:t>
            </a:r>
            <a:r>
              <a:rPr lang="ko-KR" altLang="en-US" dirty="0" err="1"/>
              <a:t>부스팅</a:t>
            </a:r>
            <a:r>
              <a:rPr lang="en-US" altLang="ko-KR" dirty="0"/>
              <a:t>(Boosting)</a:t>
            </a:r>
            <a:r>
              <a:rPr lang="ko-KR" altLang="en-US" dirty="0"/>
              <a:t>이라는 두 가지 주요 방식을 통해 작동합니다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885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트리기반 앙상블 모델에 대한 설명입니다</a:t>
            </a:r>
            <a:r>
              <a:rPr lang="en-US" altLang="ko-KR" dirty="0"/>
              <a:t>.</a:t>
            </a:r>
          </a:p>
          <a:p>
            <a:pPr algn="l"/>
            <a:r>
              <a:rPr lang="ko-KR" altLang="en-US" dirty="0"/>
              <a:t>랜덤 </a:t>
            </a:r>
            <a:r>
              <a:rPr lang="ko-KR" altLang="en-US" dirty="0" err="1"/>
              <a:t>포레스트는</a:t>
            </a:r>
            <a:r>
              <a:rPr lang="ko-KR" altLang="en-US" dirty="0"/>
              <a:t> </a:t>
            </a:r>
            <a:r>
              <a:rPr lang="ko-KR" altLang="en-US" dirty="0" err="1"/>
              <a:t>배깅</a:t>
            </a:r>
            <a:r>
              <a:rPr lang="en-US" altLang="ko-KR" dirty="0"/>
              <a:t>(Bagging) </a:t>
            </a:r>
            <a:r>
              <a:rPr lang="ko-KR" altLang="en-US" dirty="0"/>
              <a:t>기법을 기반으로 다수의 결정 트리를 결합하여 예측 성능과 안정성을 향상시키는 앙상블 모델입니다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dirty="0"/>
              <a:t>엑스트라 트리는 랜덤 </a:t>
            </a:r>
            <a:r>
              <a:rPr lang="ko-KR" altLang="en-US" dirty="0" err="1"/>
              <a:t>포레스트와</a:t>
            </a:r>
            <a:r>
              <a:rPr lang="ko-KR" altLang="en-US" dirty="0"/>
              <a:t> 유사하지만</a:t>
            </a:r>
            <a:r>
              <a:rPr lang="en-US" altLang="ko-KR" dirty="0"/>
              <a:t>, </a:t>
            </a:r>
            <a:r>
              <a:rPr lang="ko-KR" altLang="en-US" dirty="0"/>
              <a:t>더 높은 무작위성을 도입하여 모델의 편향과 분산을 조정한 앙상블 모델입니다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b="1" dirty="0"/>
              <a:t>랜덤 </a:t>
            </a:r>
            <a:r>
              <a:rPr lang="ko-KR" altLang="en-US" b="1" dirty="0" err="1"/>
              <a:t>포레스트</a:t>
            </a:r>
            <a:r>
              <a:rPr lang="ko-KR" altLang="en-US" dirty="0" err="1"/>
              <a:t>는</a:t>
            </a:r>
            <a:r>
              <a:rPr lang="ko-KR" altLang="en-US" dirty="0"/>
              <a:t> 안정성과 정확성을 중시하며</a:t>
            </a:r>
            <a:r>
              <a:rPr lang="en-US" altLang="ko-KR" dirty="0"/>
              <a:t>, </a:t>
            </a:r>
            <a:r>
              <a:rPr lang="ko-KR" altLang="en-US" dirty="0"/>
              <a:t>다양한 문제에서 널리 사용됩니다</a:t>
            </a:r>
            <a:r>
              <a:rPr lang="en-US" altLang="ko-KR" dirty="0"/>
              <a:t>.</a:t>
            </a:r>
            <a:r>
              <a:rPr lang="ko-KR" altLang="en-US" b="1" dirty="0"/>
              <a:t>엑스트라 트리</a:t>
            </a:r>
            <a:r>
              <a:rPr lang="ko-KR" altLang="en-US" dirty="0"/>
              <a:t>는 빠른 학습과 더 강력한 다양성을 제공하며</a:t>
            </a:r>
            <a:r>
              <a:rPr lang="en-US" altLang="ko-KR" dirty="0"/>
              <a:t>, </a:t>
            </a:r>
            <a:r>
              <a:rPr lang="ko-KR" altLang="en-US" dirty="0"/>
              <a:t>대규모 데이터와 복잡한 데이터에 적합합니다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566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"</a:t>
            </a:r>
            <a:r>
              <a:rPr lang="ko-KR" altLang="en-US" dirty="0"/>
              <a:t>먼저</a:t>
            </a:r>
            <a:r>
              <a:rPr lang="en-US" altLang="ko-KR" dirty="0"/>
              <a:t>, AdaBoost</a:t>
            </a:r>
            <a:r>
              <a:rPr lang="ko-KR" altLang="en-US" dirty="0"/>
              <a:t>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AdaBoost, </a:t>
            </a:r>
            <a:r>
              <a:rPr lang="ko-KR" altLang="en-US" dirty="0"/>
              <a:t>또는 </a:t>
            </a:r>
            <a:r>
              <a:rPr lang="en-US" altLang="ko-KR" dirty="0"/>
              <a:t>Adaptive Boosting</a:t>
            </a:r>
            <a:r>
              <a:rPr lang="ko-KR" altLang="en-US" dirty="0"/>
              <a:t>은 약한 </a:t>
            </a:r>
            <a:r>
              <a:rPr lang="ko-KR" altLang="en-US" dirty="0" err="1"/>
              <a:t>학습기</a:t>
            </a:r>
            <a:r>
              <a:rPr lang="en-US" altLang="ko-KR" dirty="0"/>
              <a:t>, </a:t>
            </a:r>
            <a:r>
              <a:rPr lang="ko-KR" altLang="en-US" dirty="0"/>
              <a:t>주로 결정 트리를 결합하여 예측 성능을 점진적으로 향상시키는 알고리즘입니다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"AdaBoost</a:t>
            </a:r>
            <a:r>
              <a:rPr lang="ko-KR" altLang="en-US" dirty="0"/>
              <a:t>는 초기 단계에서 모든 데이터에 동일한 가중치를 부여하여 학습을 시작합니다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모델이 잘못 예측한 데이터의 가중치를 점진적으로 증가시키고</a:t>
            </a:r>
            <a:r>
              <a:rPr lang="en-US" altLang="ko-KR" dirty="0"/>
              <a:t>, </a:t>
            </a:r>
            <a:r>
              <a:rPr lang="ko-KR" altLang="en-US" dirty="0"/>
              <a:t>다음 단계의 학습에서 이 데이터에 더 집중하도록 유도합니다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최종적으로</a:t>
            </a:r>
            <a:r>
              <a:rPr lang="en-US" altLang="ko-KR" dirty="0"/>
              <a:t>, </a:t>
            </a:r>
            <a:r>
              <a:rPr lang="ko-KR" altLang="en-US" dirty="0"/>
              <a:t>각 약한 학습기의 예측을 가중 합산하여 최종 결과를 도출합니다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"AdaBoost</a:t>
            </a:r>
            <a:r>
              <a:rPr lang="ko-KR" altLang="en-US" dirty="0"/>
              <a:t>는 약한 학습기의 성능이 낮더라도 전체 모델의 성능을 효과적으로 향상시킬 수 있는 적응성을 가지고 있습니다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과적합을 방지하면서도 높은 예측 성능을 유지할 수 있습니다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그러나 데이터에 노이즈가 많을 경우</a:t>
            </a:r>
            <a:r>
              <a:rPr lang="en-US" altLang="ko-KR" dirty="0"/>
              <a:t>, AdaBoost</a:t>
            </a:r>
            <a:r>
              <a:rPr lang="ko-KR" altLang="en-US" dirty="0"/>
              <a:t>는 민감하게 반응하여 </a:t>
            </a:r>
            <a:r>
              <a:rPr lang="ko-KR" altLang="en-US" dirty="0" err="1"/>
              <a:t>과적합</a:t>
            </a:r>
            <a:r>
              <a:rPr lang="en-US" altLang="ko-KR" dirty="0"/>
              <a:t>(overfitting)</a:t>
            </a:r>
            <a:r>
              <a:rPr lang="ko-KR" altLang="en-US" dirty="0"/>
              <a:t>의 위험이 있습니다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반복 학습 과정을 거치기 때문에 대규모 데이터셋에서는 높은 연산 비용이 발생할 수 있습니다</a:t>
            </a:r>
            <a:r>
              <a:rPr lang="en-US" altLang="ko-KR" dirty="0"/>
              <a:t>.“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Gradient Boosting Machine (GBM)</a:t>
            </a:r>
          </a:p>
          <a:p>
            <a:r>
              <a:rPr lang="en-US" altLang="ko-KR" dirty="0"/>
              <a:t>"</a:t>
            </a:r>
            <a:r>
              <a:rPr lang="ko-KR" altLang="en-US" dirty="0"/>
              <a:t>다음은 </a:t>
            </a:r>
            <a:r>
              <a:rPr lang="en-US" altLang="ko-KR" dirty="0"/>
              <a:t>Gradient Boosting Machine, GBM</a:t>
            </a:r>
            <a:r>
              <a:rPr lang="ko-KR" altLang="en-US" dirty="0"/>
              <a:t>입니다</a:t>
            </a:r>
            <a:r>
              <a:rPr lang="en-US" altLang="ko-KR" dirty="0"/>
              <a:t>. GBM</a:t>
            </a:r>
            <a:r>
              <a:rPr lang="ko-KR" altLang="en-US" dirty="0"/>
              <a:t>은 약한 </a:t>
            </a:r>
            <a:r>
              <a:rPr lang="ko-KR" altLang="en-US" dirty="0" err="1"/>
              <a:t>학습기</a:t>
            </a:r>
            <a:r>
              <a:rPr lang="en-US" altLang="ko-KR" dirty="0"/>
              <a:t>, </a:t>
            </a:r>
            <a:r>
              <a:rPr lang="ko-KR" altLang="en-US" dirty="0"/>
              <a:t>주로 결정 트리를 결합하여 예측 오류를 순차적으로 보완하는 </a:t>
            </a:r>
            <a:r>
              <a:rPr lang="ko-KR" altLang="en-US" dirty="0" err="1"/>
              <a:t>부스팅</a:t>
            </a:r>
            <a:r>
              <a:rPr lang="ko-KR" altLang="en-US" dirty="0"/>
              <a:t> 알고리즘입니다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"GBM</a:t>
            </a:r>
            <a:r>
              <a:rPr lang="ko-KR" altLang="en-US" dirty="0"/>
              <a:t>은 </a:t>
            </a:r>
            <a:r>
              <a:rPr lang="ko-KR" altLang="en-US" dirty="0" err="1"/>
              <a:t>잔차</a:t>
            </a:r>
            <a:r>
              <a:rPr lang="en-US" altLang="ko-KR" dirty="0"/>
              <a:t>, </a:t>
            </a:r>
            <a:r>
              <a:rPr lang="ko-KR" altLang="en-US" dirty="0"/>
              <a:t>즉 예측 오류를 줄이는 방향으로 각 단계를 학습합니다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이 과정에서 경사 하강법을 활용하여 손실 함수를 최소화하며</a:t>
            </a:r>
            <a:r>
              <a:rPr lang="en-US" altLang="ko-KR" dirty="0"/>
              <a:t>, </a:t>
            </a:r>
            <a:r>
              <a:rPr lang="ko-KR" altLang="en-US" dirty="0"/>
              <a:t>모델의 성능을 점진적으로 개선합니다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"GBM</a:t>
            </a:r>
            <a:r>
              <a:rPr lang="ko-KR" altLang="en-US" dirty="0"/>
              <a:t>은 </a:t>
            </a:r>
            <a:r>
              <a:rPr lang="ko-KR" altLang="en-US" dirty="0" err="1"/>
              <a:t>학습률</a:t>
            </a:r>
            <a:r>
              <a:rPr lang="en-US" altLang="ko-KR" dirty="0"/>
              <a:t>(Learning Rate), </a:t>
            </a:r>
            <a:r>
              <a:rPr lang="ko-KR" altLang="en-US" dirty="0"/>
              <a:t>최대 깊이</a:t>
            </a:r>
            <a:r>
              <a:rPr lang="en-US" altLang="ko-KR" dirty="0"/>
              <a:t>(Max Depth) </a:t>
            </a:r>
            <a:r>
              <a:rPr lang="ko-KR" altLang="en-US" dirty="0"/>
              <a:t>등의 </a:t>
            </a:r>
            <a:r>
              <a:rPr lang="ko-KR" altLang="en-US" dirty="0" err="1"/>
              <a:t>하이퍼파라미터를</a:t>
            </a:r>
            <a:r>
              <a:rPr lang="ko-KR" altLang="en-US" dirty="0"/>
              <a:t> 통해 성능을 제어할 수 있습니다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높은 예측 정확도와 다양한 손실 함수를 지원하는 유연성을 제공하는 점이 특징입니다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하지만 </a:t>
            </a:r>
            <a:r>
              <a:rPr lang="en-US" altLang="ko-KR" dirty="0"/>
              <a:t>GBM</a:t>
            </a:r>
            <a:r>
              <a:rPr lang="ko-KR" altLang="en-US" dirty="0"/>
              <a:t>은 병렬 처리가 어렵고 학습 속도가 느리다는 단점이 있습니다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튜닝에 매우 민감하여 최적의 성능을 위해 신중한 설정이 필요합니다</a:t>
            </a:r>
            <a:r>
              <a:rPr lang="en-US" altLang="ko-KR" dirty="0"/>
              <a:t>."</a:t>
            </a:r>
          </a:p>
          <a:p>
            <a:pPr algn="l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880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bm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bmp"/><Relationship Id="rId4" Type="http://schemas.openxmlformats.org/officeDocument/2006/relationships/image" Target="../media/image18.bm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bmp"/><Relationship Id="rId4" Type="http://schemas.openxmlformats.org/officeDocument/2006/relationships/image" Target="../media/image20.bm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488449" y="2307540"/>
            <a:ext cx="11317522" cy="616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b="1" kern="0" spc="0" dirty="0">
                <a:solidFill>
                  <a:schemeClr val="bg1"/>
                </a:solidFill>
                <a:effectLst/>
                <a:latin typeface="+mj-lt"/>
                <a:ea typeface="한컴 고딕" panose="02000500000000000000" pitchFamily="2" charset="-127"/>
              </a:rPr>
              <a:t>소프트웨어 결함 예측에서 트리 기반 앙상블 학습의 </a:t>
            </a:r>
            <a:r>
              <a:rPr lang="ko-KR" altLang="en-US" sz="2400" b="1" kern="0" spc="0" dirty="0" err="1">
                <a:solidFill>
                  <a:schemeClr val="bg1"/>
                </a:solidFill>
                <a:effectLst/>
                <a:latin typeface="+mj-lt"/>
                <a:ea typeface="한컴 고딕" panose="02000500000000000000" pitchFamily="2" charset="-127"/>
              </a:rPr>
              <a:t>하이퍼파라미터</a:t>
            </a:r>
            <a:r>
              <a:rPr lang="ko-KR" altLang="en-US" sz="2400" b="1" kern="0" spc="0" dirty="0">
                <a:solidFill>
                  <a:schemeClr val="bg1"/>
                </a:solidFill>
                <a:effectLst/>
                <a:latin typeface="+mj-lt"/>
                <a:ea typeface="한컴 고딕" panose="02000500000000000000" pitchFamily="2" charset="-127"/>
              </a:rPr>
              <a:t> 최적화 기법 비교</a:t>
            </a:r>
            <a:endParaRPr lang="ko-KR" altLang="en-US" sz="2400" kern="0" spc="0" dirty="0">
              <a:solidFill>
                <a:schemeClr val="bg1"/>
              </a:solidFill>
              <a:effectLst/>
              <a:latin typeface="+mj-lt"/>
              <a:ea typeface="한컴 고딕" panose="02000500000000000000" pitchFamily="2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A579EC9-5759-4D72-9456-D207CF1DDEEF}"/>
              </a:ext>
            </a:extLst>
          </p:cNvPr>
          <p:cNvSpPr txBox="1"/>
          <p:nvPr/>
        </p:nvSpPr>
        <p:spPr>
          <a:xfrm>
            <a:off x="4544587" y="4346555"/>
            <a:ext cx="31028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+mj-lt"/>
              </a:rPr>
              <a:t>지능정보융합공학과 이유진</a:t>
            </a:r>
            <a:endParaRPr lang="en-US" altLang="ko-KR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+mj-lt"/>
              </a:rPr>
              <a:t>지도교수님 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Scott </a:t>
            </a:r>
            <a:r>
              <a:rPr lang="en-US" altLang="ko-KR" dirty="0" err="1">
                <a:solidFill>
                  <a:schemeClr val="bg1"/>
                </a:solidFill>
                <a:latin typeface="+mj-lt"/>
              </a:rPr>
              <a:t>Uk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-Jin Lee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+mj-lt"/>
              </a:rPr>
              <a:t>소프트웨어공학 연구실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EAF05DF-EE97-4DB1-43CD-2596C78D8D6B}"/>
              </a:ext>
            </a:extLst>
          </p:cNvPr>
          <p:cNvSpPr/>
          <p:nvPr/>
        </p:nvSpPr>
        <p:spPr>
          <a:xfrm>
            <a:off x="10284106" y="6580208"/>
            <a:ext cx="1840375" cy="2141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78649A-C177-50E5-4182-39E0BFA774F4}"/>
              </a:ext>
            </a:extLst>
          </p:cNvPr>
          <p:cNvSpPr txBox="1"/>
          <p:nvPr/>
        </p:nvSpPr>
        <p:spPr>
          <a:xfrm>
            <a:off x="2778872" y="2971565"/>
            <a:ext cx="6634255" cy="1016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solidFill>
                  <a:schemeClr val="bg1"/>
                </a:solidFill>
                <a:effectLst/>
                <a:latin typeface="한양신명조"/>
                <a:ea typeface="한양신명조"/>
              </a:rPr>
              <a:t>Comparison of hyperparameter optimization techniques of </a:t>
            </a:r>
          </a:p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solidFill>
                  <a:schemeClr val="bg1"/>
                </a:solidFill>
                <a:effectLst/>
                <a:latin typeface="한양신명조"/>
                <a:ea typeface="한양신명조"/>
              </a:rPr>
              <a:t>tree-based ensemble learning in software defect prediction</a:t>
            </a:r>
            <a:endParaRPr lang="en-US" altLang="ko-KR" sz="2000" kern="0" spc="0" dirty="0">
              <a:solidFill>
                <a:schemeClr val="bg1"/>
              </a:solidFill>
              <a:effectLst/>
              <a:latin typeface="바탕" panose="02030600000101010101" pitchFamily="18" charset="-127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7D27110-6874-BF0D-916C-898EA3FFA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148"/>
    </mc:Choice>
    <mc:Fallback xmlns="">
      <p:transition advClick="0" advTm="114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6202169" y="1658826"/>
            <a:ext cx="633289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 err="1"/>
              <a:t>XGBoost</a:t>
            </a:r>
            <a:r>
              <a:rPr lang="en-US" altLang="ko-KR" sz="1400" b="1" dirty="0"/>
              <a:t> (</a:t>
            </a:r>
            <a:r>
              <a:rPr lang="en-US" altLang="ko-KR" sz="1400" b="1" dirty="0" err="1"/>
              <a:t>eXtreme</a:t>
            </a:r>
            <a:r>
              <a:rPr lang="en-US" altLang="ko-KR" sz="1400" b="1" dirty="0"/>
              <a:t> Gradient Boosting)</a:t>
            </a:r>
          </a:p>
          <a:p>
            <a:r>
              <a:rPr lang="en-US" altLang="ko-KR" sz="1400" dirty="0" err="1"/>
              <a:t>XGBoost</a:t>
            </a:r>
            <a:r>
              <a:rPr lang="ko-KR" altLang="en-US" sz="1400" dirty="0"/>
              <a:t>는 </a:t>
            </a:r>
            <a:r>
              <a:rPr lang="en-US" altLang="ko-KR" sz="1400" dirty="0"/>
              <a:t>GBM</a:t>
            </a:r>
            <a:r>
              <a:rPr lang="ko-KR" altLang="en-US" sz="1400" dirty="0"/>
              <a:t>을 확장하여 성능과 연산 효율성을 크게 향상시킨 모델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레벨 중심 트리 성장 방식(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Level-wise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Tree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Growth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)을 사용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각 트리의 레벨이 균등하게 확장되며, 모든 노드가 동일한 깊이로 성장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트리의 균형을 유지하기 때문에 예측 안정성이 높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음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하지만 트리의 모든 노드에서 분할이 이루어지므로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불필요한 연산이 포함될 수 있어 학습 속도가 느릴 수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있음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6202169" y="4224778"/>
            <a:ext cx="610245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 err="1"/>
              <a:t>LightGBM</a:t>
            </a:r>
            <a:r>
              <a:rPr lang="en-US" altLang="ko-KR" sz="1400" b="1" dirty="0"/>
              <a:t> (Light Gradient Boosting Machine)</a:t>
            </a:r>
          </a:p>
          <a:p>
            <a:r>
              <a:rPr lang="en-US" altLang="ko-KR" sz="1400" dirty="0" err="1"/>
              <a:t>LightGBM</a:t>
            </a:r>
            <a:r>
              <a:rPr lang="ko-KR" altLang="en-US" sz="1400" dirty="0"/>
              <a:t>은 대규모 데이터와 높은 차원의 특징을 효율적으로 처리합니다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리프 중심 트리 성장 방식</a:t>
            </a:r>
            <a:r>
              <a:rPr lang="en-US" altLang="ko-KR" sz="1400" dirty="0"/>
              <a:t>(Leaf-wise Tree Growth)</a:t>
            </a:r>
            <a:r>
              <a:rPr lang="ko-KR" altLang="en-US" sz="1400" dirty="0"/>
              <a:t>을 사용</a:t>
            </a:r>
            <a:endParaRPr lang="en-US" altLang="ko-KR" sz="1400" dirty="0"/>
          </a:p>
          <a:p>
            <a:r>
              <a:rPr lang="ko-KR" altLang="en-US" sz="1400" dirty="0"/>
              <a:t>가장 큰 손실을 줄일 수 있는 리프</a:t>
            </a:r>
            <a:r>
              <a:rPr lang="en-US" altLang="ko-KR" sz="1400" dirty="0"/>
              <a:t>(leaf)</a:t>
            </a:r>
            <a:r>
              <a:rPr lang="ko-KR" altLang="en-US" sz="1400" dirty="0"/>
              <a:t>를 우선적으로 확장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빠른 학습 속도와 메모리 효율성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불균형 데이터와 고차원 데이터 처리에서 우수한 성능</a:t>
            </a:r>
            <a:endParaRPr lang="en-US" altLang="ko-KR" sz="1400" dirty="0"/>
          </a:p>
          <a:p>
            <a:r>
              <a:rPr lang="ko-KR" altLang="en-US" sz="1400" dirty="0"/>
              <a:t>그러나 리프 중심 성장 방식으로 인해 </a:t>
            </a:r>
            <a:r>
              <a:rPr lang="ko-KR" altLang="en-US" sz="1400" dirty="0" err="1"/>
              <a:t>과적합</a:t>
            </a:r>
            <a:r>
              <a:rPr lang="en-US" altLang="ko-KR" sz="1400" dirty="0"/>
              <a:t>(overfitting)</a:t>
            </a:r>
            <a:r>
              <a:rPr lang="ko-KR" altLang="en-US" sz="1400" dirty="0"/>
              <a:t>의 위험</a:t>
            </a:r>
            <a:endParaRPr lang="en-US" altLang="ko-KR" sz="1400" dirty="0"/>
          </a:p>
        </p:txBody>
      </p:sp>
      <p:pic>
        <p:nvPicPr>
          <p:cNvPr id="24578" name="Picture 2" descr="XGBoost Vs LightGBM">
            <a:extLst>
              <a:ext uri="{FF2B5EF4-FFF2-40B4-BE49-F238E27FC236}">
                <a16:creationId xmlns:a16="http://schemas.microsoft.com/office/drawing/2014/main" id="{F87523A7-2F7E-B349-89CC-6EAB97155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42" y="2261112"/>
            <a:ext cx="5750524" cy="2183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F9BFE4E-F95B-EBD2-D280-9924320C2397}"/>
              </a:ext>
            </a:extLst>
          </p:cNvPr>
          <p:cNvSpPr txBox="1"/>
          <p:nvPr/>
        </p:nvSpPr>
        <p:spPr>
          <a:xfrm>
            <a:off x="27052" y="4599009"/>
            <a:ext cx="63543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 err="1"/>
              <a:t>XGBoost</a:t>
            </a:r>
            <a:r>
              <a:rPr lang="ko-KR" altLang="en-US" dirty="0"/>
              <a:t>는 트리의 레벨 균형을 유지하며</a:t>
            </a:r>
            <a:r>
              <a:rPr lang="en-US" altLang="ko-KR" dirty="0"/>
              <a:t>, </a:t>
            </a:r>
          </a:p>
          <a:p>
            <a:pPr algn="ctr"/>
            <a:r>
              <a:rPr lang="ko-KR" altLang="en-US" dirty="0"/>
              <a:t>전반적인 안정성을 중시</a:t>
            </a:r>
            <a:endParaRPr lang="en-US" altLang="ko-KR" dirty="0"/>
          </a:p>
          <a:p>
            <a:pPr algn="ctr"/>
            <a:r>
              <a:rPr lang="en-US" altLang="ko-KR" b="1" dirty="0" err="1"/>
              <a:t>LightGBM</a:t>
            </a:r>
            <a:r>
              <a:rPr lang="ko-KR" altLang="en-US" dirty="0"/>
              <a:t>은 연산 효율성과 학습 속도를</a:t>
            </a:r>
            <a:endParaRPr lang="en-US" altLang="ko-KR" dirty="0"/>
          </a:p>
          <a:p>
            <a:pPr algn="ctr"/>
            <a:r>
              <a:rPr lang="ko-KR" altLang="en-US" dirty="0"/>
              <a:t>강조하며</a:t>
            </a:r>
            <a:r>
              <a:rPr lang="en-US" altLang="ko-KR" dirty="0"/>
              <a:t>, </a:t>
            </a:r>
            <a:r>
              <a:rPr lang="ko-KR" altLang="en-US" dirty="0"/>
              <a:t>손실 감소에 초점을 맞춤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0582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095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하이퍼파라미터</a:t>
            </a:r>
            <a:r>
              <a:rPr lang="ko-KR" altLang="en-US" sz="2400" dirty="0"/>
              <a:t> 최적화 기법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4F40542B-19DF-DB31-FA76-86989FE0F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196" y="1934802"/>
            <a:ext cx="5022930" cy="2454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0B6EF8-7E2E-2186-1129-3BF9DC5A8790}"/>
              </a:ext>
            </a:extLst>
          </p:cNvPr>
          <p:cNvSpPr txBox="1"/>
          <p:nvPr/>
        </p:nvSpPr>
        <p:spPr>
          <a:xfrm>
            <a:off x="631233" y="4574535"/>
            <a:ext cx="6102456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그리드 </a:t>
            </a:r>
            <a:r>
              <a:rPr lang="ko-KR" altLang="en-US" sz="1600" b="1" dirty="0" err="1"/>
              <a:t>서치</a:t>
            </a:r>
            <a:r>
              <a:rPr lang="en-US" altLang="ko-KR" sz="1600" b="1" dirty="0"/>
              <a:t>:</a:t>
            </a:r>
          </a:p>
          <a:p>
            <a:endParaRPr lang="en-US" altLang="ko-KR" sz="1600" b="1" dirty="0"/>
          </a:p>
          <a:p>
            <a:r>
              <a:rPr lang="ko-KR" altLang="en-US" sz="1400" b="1" dirty="0"/>
              <a:t>미리 정의된 </a:t>
            </a:r>
            <a:r>
              <a:rPr lang="ko-KR" altLang="en-US" sz="1400" b="1" dirty="0" err="1"/>
              <a:t>하이퍼파라미터</a:t>
            </a:r>
            <a:r>
              <a:rPr lang="ko-KR" altLang="en-US" sz="1400" b="1" dirty="0"/>
              <a:t> 공간에서 모든 가능한 조합을</a:t>
            </a:r>
            <a:br>
              <a:rPr lang="en-US" altLang="ko-KR" sz="1400" b="1" dirty="0"/>
            </a:br>
            <a:r>
              <a:rPr lang="ko-KR" altLang="en-US" sz="1400" b="1" dirty="0"/>
              <a:t>체계적으로 탐색</a:t>
            </a:r>
            <a:endParaRPr lang="en-US" altLang="ko-KR" sz="14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모든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조합을 실험적으로 적용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각 조합의 성능을 평가하여 최적의 값을 선택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B83C9E-538E-78DD-509C-730090C65911}"/>
              </a:ext>
            </a:extLst>
          </p:cNvPr>
          <p:cNvSpPr txBox="1"/>
          <p:nvPr/>
        </p:nvSpPr>
        <p:spPr>
          <a:xfrm>
            <a:off x="6096000" y="4570856"/>
            <a:ext cx="610245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랜덤 </a:t>
            </a:r>
            <a:r>
              <a:rPr lang="ko-KR" altLang="en-US" sz="1600" b="1" dirty="0" err="1"/>
              <a:t>서치</a:t>
            </a:r>
            <a:r>
              <a:rPr lang="en-US" altLang="ko-KR" sz="1600" b="1" dirty="0"/>
              <a:t>:</a:t>
            </a:r>
          </a:p>
          <a:p>
            <a:endParaRPr lang="en-US" altLang="ko-KR" sz="1600" b="1" dirty="0"/>
          </a:p>
          <a:p>
            <a:r>
              <a:rPr lang="ko-KR" altLang="en-US" sz="1400" b="1" dirty="0" err="1"/>
              <a:t>하이퍼파라미터</a:t>
            </a:r>
            <a:r>
              <a:rPr lang="ko-KR" altLang="en-US" sz="1400" b="1" dirty="0"/>
              <a:t> 공간에서 무작위로 조합을 선택</a:t>
            </a:r>
            <a:endParaRPr lang="en-US" altLang="ko-KR" sz="1400" b="1" dirty="0"/>
          </a:p>
          <a:p>
            <a:endParaRPr lang="en-US" altLang="ko-KR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탐색 공간에서 무작위로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값을 선택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선택된 조합의 성능을 평가하여 최적의 값을 찾음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157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095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하이퍼파라미터</a:t>
            </a:r>
            <a:r>
              <a:rPr lang="ko-KR" altLang="en-US" sz="2400" dirty="0"/>
              <a:t> 최적화 기법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F7D2CD-91EC-2784-D48C-F8E47F9FE811}"/>
              </a:ext>
            </a:extLst>
          </p:cNvPr>
          <p:cNvSpPr txBox="1"/>
          <p:nvPr/>
        </p:nvSpPr>
        <p:spPr>
          <a:xfrm>
            <a:off x="4870672" y="2347008"/>
            <a:ext cx="67800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베이지안 최적화는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최적화를 효율적으로 수행하기 위한 기법으로</a:t>
            </a:r>
            <a:r>
              <a:rPr lang="en-US" altLang="ko-KR" dirty="0"/>
              <a:t>, </a:t>
            </a:r>
            <a:r>
              <a:rPr lang="ko-KR" altLang="en-US" b="1" dirty="0"/>
              <a:t>평가 횟수를 최소화하며 </a:t>
            </a:r>
            <a:r>
              <a:rPr lang="ko-KR" altLang="en-US" dirty="0"/>
              <a:t>최적의 </a:t>
            </a:r>
            <a:r>
              <a:rPr lang="ko-KR" altLang="en-US" dirty="0" err="1"/>
              <a:t>하이퍼파라미터를</a:t>
            </a:r>
            <a:r>
              <a:rPr lang="ko-KR" altLang="en-US" dirty="0"/>
              <a:t> 찾음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작동 방식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초기 단계</a:t>
            </a:r>
            <a:r>
              <a:rPr lang="en-US" altLang="ko-KR" dirty="0"/>
              <a:t>: </a:t>
            </a:r>
            <a:r>
              <a:rPr lang="ko-KR" altLang="en-US" dirty="0"/>
              <a:t>몇 가지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무작위로 선택하고 평가하여 초기 확률 모델을 구성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획득 함수</a:t>
            </a:r>
            <a:r>
              <a:rPr lang="en-US" altLang="ko-KR" b="1" dirty="0"/>
              <a:t>(Acquisition Function)</a:t>
            </a:r>
            <a:r>
              <a:rPr lang="en-US" altLang="ko-KR" dirty="0"/>
              <a:t>: </a:t>
            </a:r>
            <a:r>
              <a:rPr lang="ko-KR" altLang="en-US" dirty="0"/>
              <a:t>가장 유망한 다음 평가 지점을 탐색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반복적 업데이트</a:t>
            </a:r>
            <a:r>
              <a:rPr lang="en-US" altLang="ko-KR" dirty="0"/>
              <a:t>: </a:t>
            </a:r>
            <a:r>
              <a:rPr lang="ko-KR" altLang="en-US" dirty="0"/>
              <a:t>새로운 평가 결과를 기존 모델에 반영하여 확률 모델을 업데이트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dirty="0"/>
          </a:p>
          <a:p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BC9EDC8C-E7AB-16D0-7029-DC066DA83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473" y="2061275"/>
            <a:ext cx="3815994" cy="388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630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095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하이퍼파라미터</a:t>
            </a:r>
            <a:r>
              <a:rPr lang="ko-KR" altLang="en-US" sz="2400" dirty="0"/>
              <a:t> 최적화 기법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F7D2CD-91EC-2784-D48C-F8E47F9FE811}"/>
              </a:ext>
            </a:extLst>
          </p:cNvPr>
          <p:cNvSpPr txBox="1"/>
          <p:nvPr/>
        </p:nvSpPr>
        <p:spPr>
          <a:xfrm>
            <a:off x="4750911" y="2171674"/>
            <a:ext cx="70189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유전 알고리즘 </a:t>
            </a:r>
            <a:r>
              <a:rPr lang="en-US" altLang="ko-KR" b="1" dirty="0"/>
              <a:t>(Genetic Algorithm, GA)</a:t>
            </a:r>
          </a:p>
          <a:p>
            <a:r>
              <a:rPr lang="ko-KR" altLang="en-US" dirty="0"/>
              <a:t>유전 알고리즘은 </a:t>
            </a:r>
            <a:r>
              <a:rPr lang="ko-KR" altLang="en-US" b="1" dirty="0"/>
              <a:t>생물학적 진화 원리</a:t>
            </a:r>
            <a:r>
              <a:rPr lang="ko-KR" altLang="en-US" dirty="0"/>
              <a:t>를 기반으로 한 최적화 알고리즘으로</a:t>
            </a:r>
            <a:r>
              <a:rPr lang="en-US" altLang="ko-KR" dirty="0"/>
              <a:t>, </a:t>
            </a:r>
            <a:r>
              <a:rPr lang="ko-KR" altLang="en-US" b="1" dirty="0"/>
              <a:t>복잡한 최적화 문제에서 전역 최적해를 탐색</a:t>
            </a:r>
            <a:r>
              <a:rPr lang="ko-KR" altLang="en-US" dirty="0"/>
              <a:t>하는 데 효과적</a:t>
            </a:r>
            <a:endParaRPr lang="en-US" altLang="ko-KR" dirty="0"/>
          </a:p>
          <a:p>
            <a:endParaRPr lang="en-US" altLang="ko-KR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초기화</a:t>
            </a:r>
            <a:r>
              <a:rPr lang="en-US" altLang="ko-KR" dirty="0"/>
              <a:t>: </a:t>
            </a:r>
            <a:r>
              <a:rPr lang="ko-KR" altLang="en-US" dirty="0"/>
              <a:t>무작위로 생성된 개체군</a:t>
            </a:r>
            <a:r>
              <a:rPr lang="en-US" altLang="ko-KR" dirty="0"/>
              <a:t>(population)</a:t>
            </a:r>
            <a:r>
              <a:rPr lang="ko-KR" altLang="en-US" dirty="0"/>
              <a:t>에서 탐색 시작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적합도 평가</a:t>
            </a:r>
            <a:r>
              <a:rPr lang="en-US" altLang="ko-KR" dirty="0"/>
              <a:t>: </a:t>
            </a:r>
            <a:r>
              <a:rPr lang="ko-KR" altLang="en-US" dirty="0"/>
              <a:t>적합도 함수</a:t>
            </a:r>
            <a:r>
              <a:rPr lang="en-US" altLang="ko-KR" dirty="0"/>
              <a:t>(fitness function)</a:t>
            </a:r>
            <a:r>
              <a:rPr lang="ko-KR" altLang="en-US" dirty="0"/>
              <a:t>를 통해 각 개체의 성능을 평가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선택</a:t>
            </a:r>
            <a:r>
              <a:rPr lang="en-US" altLang="ko-KR" b="1" dirty="0"/>
              <a:t>(selection)</a:t>
            </a:r>
            <a:r>
              <a:rPr lang="en-US" altLang="ko-KR" dirty="0"/>
              <a:t>: </a:t>
            </a:r>
            <a:r>
              <a:rPr lang="ko-KR" altLang="en-US" dirty="0"/>
              <a:t>적합도가 높은 개체를 선택해 교배 과정에 참여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교차</a:t>
            </a:r>
            <a:r>
              <a:rPr lang="en-US" altLang="ko-KR" b="1" dirty="0"/>
              <a:t>(crossover)</a:t>
            </a:r>
            <a:r>
              <a:rPr lang="en-US" altLang="ko-KR" dirty="0"/>
              <a:t>: </a:t>
            </a:r>
            <a:r>
              <a:rPr lang="ko-KR" altLang="en-US" dirty="0"/>
              <a:t>부모 개체의 유전자를 결합하여 새로운 자손 생성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돌연변이</a:t>
            </a:r>
            <a:r>
              <a:rPr lang="en-US" altLang="ko-KR" b="1" dirty="0"/>
              <a:t>(mutation)</a:t>
            </a:r>
            <a:r>
              <a:rPr lang="en-US" altLang="ko-KR" dirty="0"/>
              <a:t>: </a:t>
            </a:r>
            <a:r>
              <a:rPr lang="ko-KR" altLang="en-US" dirty="0"/>
              <a:t>일부 유전자를 무작위로 변경하여 새로운 해 탐색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반복</a:t>
            </a:r>
            <a:r>
              <a:rPr lang="en-US" altLang="ko-KR" dirty="0"/>
              <a:t>: </a:t>
            </a:r>
            <a:r>
              <a:rPr lang="ko-KR" altLang="en-US" dirty="0"/>
              <a:t>위 과정을 반복하며 점진적으로 최적의 해에 접근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pic>
        <p:nvPicPr>
          <p:cNvPr id="27650" name="Picture 2">
            <a:extLst>
              <a:ext uri="{FF2B5EF4-FFF2-40B4-BE49-F238E27FC236}">
                <a16:creationId xmlns:a16="http://schemas.microsoft.com/office/drawing/2014/main" id="{4D29CF3B-2BE3-E38B-0660-6E5DC2994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9" y="2432931"/>
            <a:ext cx="3848957" cy="2514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80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데이터셋 설명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12E8E9C3-9740-E13E-E5AC-7736393BF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18" y="2612872"/>
            <a:ext cx="5367454" cy="19461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A8A5A7-FBE8-0812-4778-DEB9E79A29FE}"/>
              </a:ext>
            </a:extLst>
          </p:cNvPr>
          <p:cNvSpPr txBox="1"/>
          <p:nvPr/>
        </p:nvSpPr>
        <p:spPr>
          <a:xfrm>
            <a:off x="517474" y="4520845"/>
            <a:ext cx="610245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b="1" dirty="0"/>
              <a:t>데이터셋 예시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100" b="1" dirty="0"/>
              <a:t>CM1 </a:t>
            </a:r>
            <a:r>
              <a:rPr lang="ko-KR" altLang="en-US" sz="1100" b="1" dirty="0"/>
              <a:t>데이터셋</a:t>
            </a:r>
            <a:r>
              <a:rPr lang="en-US" altLang="ko-KR" sz="1100" dirty="0"/>
              <a:t>: 327</a:t>
            </a:r>
            <a:r>
              <a:rPr lang="ko-KR" altLang="en-US" sz="1100" dirty="0"/>
              <a:t>개의 인스턴스 중 </a:t>
            </a:r>
            <a:r>
              <a:rPr lang="en-US" altLang="ko-KR" sz="1100" dirty="0"/>
              <a:t>42</a:t>
            </a:r>
            <a:r>
              <a:rPr lang="ko-KR" altLang="en-US" sz="1100" dirty="0"/>
              <a:t>개는 결함 존재</a:t>
            </a:r>
            <a:r>
              <a:rPr lang="en-US" altLang="ko-KR" sz="1100" dirty="0"/>
              <a:t>, 285</a:t>
            </a:r>
            <a:r>
              <a:rPr lang="ko-KR" altLang="en-US" sz="1100" dirty="0"/>
              <a:t>개는 결함 없음</a:t>
            </a:r>
            <a:r>
              <a:rPr lang="en-US" altLang="ko-KR" sz="11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100" b="1" dirty="0"/>
              <a:t>JM1 </a:t>
            </a:r>
            <a:r>
              <a:rPr lang="ko-KR" altLang="en-US" sz="1100" b="1" dirty="0"/>
              <a:t>데이터셋</a:t>
            </a:r>
            <a:r>
              <a:rPr lang="en-US" altLang="ko-KR" sz="1100" dirty="0"/>
              <a:t>: 7782</a:t>
            </a:r>
            <a:r>
              <a:rPr lang="ko-KR" altLang="en-US" sz="1100" dirty="0"/>
              <a:t>개의 인스턴스 중 </a:t>
            </a:r>
            <a:r>
              <a:rPr lang="en-US" altLang="ko-KR" sz="1100" dirty="0"/>
              <a:t>1672</a:t>
            </a:r>
            <a:r>
              <a:rPr lang="ko-KR" altLang="en-US" sz="1100" dirty="0"/>
              <a:t>개는 결함 존재</a:t>
            </a:r>
            <a:r>
              <a:rPr lang="en-US" altLang="ko-KR" sz="1100" dirty="0"/>
              <a:t>, 6110</a:t>
            </a:r>
            <a:r>
              <a:rPr lang="ko-KR" altLang="en-US" sz="1100" dirty="0"/>
              <a:t>개는 결함 없음</a:t>
            </a:r>
            <a:r>
              <a:rPr lang="en-US" altLang="ko-KR" sz="1100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28FEC-0537-9D4F-78F6-3AA2437EB22A}"/>
              </a:ext>
            </a:extLst>
          </p:cNvPr>
          <p:cNvSpPr txBox="1"/>
          <p:nvPr/>
        </p:nvSpPr>
        <p:spPr>
          <a:xfrm>
            <a:off x="5884500" y="5402021"/>
            <a:ext cx="61412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NASA </a:t>
            </a:r>
            <a:r>
              <a:rPr lang="ko-KR" altLang="en-US" dirty="0"/>
              <a:t>데이터셋은 소프트웨어 결함 예측 연구에 적합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다만</a:t>
            </a:r>
            <a:r>
              <a:rPr lang="en-US" altLang="ko-KR" dirty="0"/>
              <a:t>, </a:t>
            </a:r>
            <a:r>
              <a:rPr lang="ko-KR" altLang="en-US" dirty="0"/>
              <a:t>데이터의 불균형성과 노이즈 문제를 </a:t>
            </a:r>
            <a:endParaRPr lang="en-US" altLang="ko-KR" dirty="0"/>
          </a:p>
          <a:p>
            <a:r>
              <a:rPr lang="ko-KR" altLang="en-US" dirty="0"/>
              <a:t>    해결하기 위한 </a:t>
            </a:r>
            <a:r>
              <a:rPr lang="ko-KR" altLang="en-US" dirty="0" err="1"/>
              <a:t>전처리</a:t>
            </a:r>
            <a:r>
              <a:rPr lang="ko-KR" altLang="en-US" dirty="0"/>
              <a:t> 과정이 필수적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183941-87FD-0EA5-343D-0D8FD9D4CE7B}"/>
              </a:ext>
            </a:extLst>
          </p:cNvPr>
          <p:cNvSpPr txBox="1"/>
          <p:nvPr/>
        </p:nvSpPr>
        <p:spPr>
          <a:xfrm>
            <a:off x="5776012" y="1989139"/>
            <a:ext cx="589421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ko-KR" altLang="ko-KR" sz="1600" b="1" dirty="0"/>
              <a:t>다양한 소프트웨어 </a:t>
            </a:r>
            <a:r>
              <a:rPr lang="ko-KR" altLang="ko-KR" sz="1600" b="1" dirty="0" err="1"/>
              <a:t>메트릭</a:t>
            </a:r>
            <a:r>
              <a:rPr lang="ko-KR" altLang="ko-KR" sz="1600" b="1" dirty="0"/>
              <a:t> 제공</a:t>
            </a:r>
            <a:br>
              <a:rPr lang="ko-KR" altLang="ko-KR" sz="1600" dirty="0"/>
            </a:br>
            <a:r>
              <a:rPr lang="ko-KR" altLang="ko-KR" sz="1600" dirty="0"/>
              <a:t>라인 수(LOC), </a:t>
            </a:r>
            <a:r>
              <a:rPr lang="ko-KR" altLang="ko-KR" sz="1600" dirty="0" err="1"/>
              <a:t>사이클로매틱</a:t>
            </a:r>
            <a:r>
              <a:rPr lang="ko-KR" altLang="ko-KR" sz="1600" dirty="0"/>
              <a:t> 복잡도(</a:t>
            </a:r>
            <a:r>
              <a:rPr lang="ko-KR" altLang="ko-KR" sz="1600" dirty="0" err="1"/>
              <a:t>Cyclomatic</a:t>
            </a:r>
            <a:r>
              <a:rPr lang="ko-KR" altLang="ko-KR" sz="1600" dirty="0"/>
              <a:t> </a:t>
            </a:r>
            <a:r>
              <a:rPr lang="ko-KR" altLang="ko-KR" sz="1600" dirty="0" err="1"/>
              <a:t>Complexity</a:t>
            </a:r>
            <a:r>
              <a:rPr lang="ko-KR" altLang="ko-KR" sz="1600" dirty="0"/>
              <a:t>), 클래스 수</a:t>
            </a:r>
            <a:br>
              <a:rPr lang="ko-KR" altLang="ko-KR" sz="1600" dirty="0"/>
            </a:br>
            <a:r>
              <a:rPr lang="ko-KR" altLang="ko-KR" sz="1600" dirty="0"/>
              <a:t>이러한 </a:t>
            </a:r>
            <a:r>
              <a:rPr lang="ko-KR" altLang="ko-KR" sz="1600" dirty="0" err="1"/>
              <a:t>메트릭은</a:t>
            </a:r>
            <a:r>
              <a:rPr lang="ko-KR" altLang="ko-KR" sz="1600" dirty="0"/>
              <a:t> 소프트웨어 모듈의 결함 발생 가능성을 예측하는 데 중요한 정보를 제공.</a:t>
            </a:r>
            <a:endParaRPr lang="en-US" altLang="ko-KR" sz="1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ko-KR" altLang="ko-KR" sz="1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ko-KR" altLang="ko-KR" sz="1600" b="1" dirty="0"/>
              <a:t>결함 여부 레이블 제공</a:t>
            </a:r>
            <a:br>
              <a:rPr lang="ko-KR" altLang="ko-KR" sz="1600" dirty="0"/>
            </a:br>
            <a:r>
              <a:rPr lang="ko-KR" altLang="ko-KR" sz="1600" dirty="0"/>
              <a:t>각 소프트웨어 모듈이 결함이 있는지 없는지를 나타내는 이진 레이블이 포함</a:t>
            </a:r>
            <a:br>
              <a:rPr lang="ko-KR" altLang="ko-KR" sz="1600" dirty="0"/>
            </a:br>
            <a:r>
              <a:rPr lang="ko-KR" altLang="ko-KR" sz="1600" dirty="0"/>
              <a:t>이 레이블은 결함 예측 모델 학습과 성능 평가에 있어 필수적인 요소</a:t>
            </a:r>
            <a:r>
              <a:rPr lang="ko-KR" altLang="en-US" sz="1600" dirty="0"/>
              <a:t>임</a:t>
            </a:r>
            <a:endParaRPr lang="en-US" altLang="ko-KR" sz="1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ko-KR" altLang="ko-KR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6BAF1C-18DB-B97F-6E38-571B5F2BDDEE}"/>
              </a:ext>
            </a:extLst>
          </p:cNvPr>
          <p:cNvSpPr txBox="1"/>
          <p:nvPr/>
        </p:nvSpPr>
        <p:spPr>
          <a:xfrm>
            <a:off x="465167" y="1879298"/>
            <a:ext cx="6207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NASA 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75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데이터셋 설명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6BAF1C-18DB-B97F-6E38-571B5F2BDDEE}"/>
              </a:ext>
            </a:extLst>
          </p:cNvPr>
          <p:cNvSpPr txBox="1"/>
          <p:nvPr/>
        </p:nvSpPr>
        <p:spPr>
          <a:xfrm>
            <a:off x="465166" y="1879298"/>
            <a:ext cx="86013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ko-KR" sz="2400" b="1" dirty="0"/>
              <a:t>SMOTE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8674" name="Picture 2">
            <a:extLst>
              <a:ext uri="{FF2B5EF4-FFF2-40B4-BE49-F238E27FC236}">
                <a16:creationId xmlns:a16="http://schemas.microsoft.com/office/drawing/2014/main" id="{C3A524B0-654F-8071-B2D2-DD1B67147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06" y="2654343"/>
            <a:ext cx="5041489" cy="2239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90C80E-F473-49DB-D587-6FA1156A9403}"/>
              </a:ext>
            </a:extLst>
          </p:cNvPr>
          <p:cNvSpPr txBox="1"/>
          <p:nvPr/>
        </p:nvSpPr>
        <p:spPr>
          <a:xfrm>
            <a:off x="5651169" y="1879298"/>
            <a:ext cx="6491212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데이터 </a:t>
            </a:r>
            <a:r>
              <a:rPr lang="ko-KR" altLang="en-US" sz="1600" b="1" dirty="0" err="1"/>
              <a:t>전처리</a:t>
            </a:r>
            <a:r>
              <a:rPr lang="ko-KR" altLang="en-US" sz="1600" b="1" dirty="0"/>
              <a:t> 과정</a:t>
            </a:r>
            <a:endParaRPr lang="en-US" altLang="ko-KR" sz="1600" b="1" dirty="0"/>
          </a:p>
          <a:p>
            <a:endParaRPr lang="en-US" altLang="ko-KR" sz="1400" b="1" dirty="0"/>
          </a:p>
          <a:p>
            <a:r>
              <a:rPr lang="ko-KR" altLang="en-US" sz="1400" b="1" dirty="0"/>
              <a:t>데이터 분리</a:t>
            </a:r>
            <a:endParaRPr lang="en-US" altLang="ko-KR" sz="1400" b="1" dirty="0"/>
          </a:p>
          <a:p>
            <a:endParaRPr lang="ko-KR" altLang="en-US" sz="1400" dirty="0"/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dirty="0"/>
              <a:t>데이터셋을 특성</a:t>
            </a:r>
            <a:r>
              <a:rPr lang="en-US" altLang="ko-KR" sz="1400" dirty="0"/>
              <a:t>(feature)</a:t>
            </a:r>
            <a:r>
              <a:rPr lang="ko-KR" altLang="en-US" sz="1400" dirty="0"/>
              <a:t>과 레이블</a:t>
            </a:r>
            <a:r>
              <a:rPr lang="en-US" altLang="ko-KR" sz="1400" dirty="0"/>
              <a:t>(label)</a:t>
            </a:r>
            <a:r>
              <a:rPr lang="ko-KR" altLang="en-US" sz="1400" dirty="0"/>
              <a:t>로 분리한 후</a:t>
            </a:r>
            <a:r>
              <a:rPr lang="en-US" altLang="ko-KR" sz="1400" dirty="0"/>
              <a:t>, </a:t>
            </a:r>
            <a:br>
              <a:rPr lang="en-US" altLang="ko-KR" sz="1400" dirty="0"/>
            </a:br>
            <a:r>
              <a:rPr lang="ko-KR" altLang="en-US" sz="1400" dirty="0"/>
              <a:t>이를 </a:t>
            </a:r>
            <a:r>
              <a:rPr lang="ko-KR" altLang="en-US" sz="1400" b="1" dirty="0"/>
              <a:t>학습 데이터</a:t>
            </a:r>
            <a:r>
              <a:rPr lang="ko-KR" altLang="en-US" sz="1400" dirty="0"/>
              <a:t>와 </a:t>
            </a:r>
            <a:r>
              <a:rPr lang="ko-KR" altLang="en-US" sz="1400" b="1" dirty="0"/>
              <a:t>테스트 데이터</a:t>
            </a:r>
            <a:r>
              <a:rPr lang="ko-KR" altLang="en-US" sz="1400" dirty="0"/>
              <a:t>로 나눔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dirty="0"/>
              <a:t>학습 데이터는 모델의 학습에 사용되며</a:t>
            </a:r>
            <a:r>
              <a:rPr lang="en-US" altLang="ko-KR" sz="1400" dirty="0"/>
              <a:t>, </a:t>
            </a:r>
            <a:r>
              <a:rPr lang="ko-KR" altLang="en-US" sz="1400" dirty="0"/>
              <a:t>테스트 데이터는 모델의 성능 평가를 위해 별도로 보관</a:t>
            </a:r>
            <a:r>
              <a:rPr lang="en-US" altLang="ko-KR" sz="1400" dirty="0"/>
              <a:t>.</a:t>
            </a:r>
          </a:p>
          <a:p>
            <a:pPr lvl="1"/>
            <a:endParaRPr lang="en-US" altLang="ko-KR" sz="1400" dirty="0"/>
          </a:p>
          <a:p>
            <a:r>
              <a:rPr lang="en-US" altLang="ko-KR" sz="1400" b="1" dirty="0"/>
              <a:t>SMOTE </a:t>
            </a:r>
            <a:r>
              <a:rPr lang="ko-KR" altLang="en-US" sz="1400" b="1" dirty="0"/>
              <a:t>적용</a:t>
            </a:r>
            <a:endParaRPr lang="en-US" altLang="ko-KR" sz="1400" b="1" dirty="0"/>
          </a:p>
          <a:p>
            <a:endParaRPr lang="ko-KR" altLang="en-US" sz="1400" dirty="0"/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b="1" dirty="0"/>
              <a:t>학습 데이터</a:t>
            </a:r>
            <a:r>
              <a:rPr lang="ko-KR" altLang="en-US" sz="1400" dirty="0"/>
              <a:t>에 대해 </a:t>
            </a:r>
            <a:r>
              <a:rPr lang="en-US" altLang="ko-KR" sz="1400" dirty="0"/>
              <a:t>SMOTE</a:t>
            </a:r>
            <a:r>
              <a:rPr lang="ko-KR" altLang="en-US" sz="1400" dirty="0"/>
              <a:t>를 적용하여 소수 클래스인 </a:t>
            </a:r>
            <a:br>
              <a:rPr lang="en-US" altLang="ko-KR" sz="1400" dirty="0"/>
            </a:br>
            <a:r>
              <a:rPr lang="ko-KR" altLang="en-US" sz="1400" b="1" dirty="0"/>
              <a:t>결함 모듈 데이터</a:t>
            </a:r>
            <a:r>
              <a:rPr lang="ko-KR" altLang="en-US" sz="1400" dirty="0"/>
              <a:t>를 증강</a:t>
            </a:r>
            <a:br>
              <a:rPr lang="en-US" altLang="ko-KR" sz="1400" dirty="0"/>
            </a:br>
            <a:r>
              <a:rPr lang="en-US" altLang="ko-KR" sz="1400" dirty="0"/>
              <a:t>SMOTE</a:t>
            </a:r>
            <a:r>
              <a:rPr lang="ko-KR" altLang="en-US" sz="1400" dirty="0"/>
              <a:t>는 소수 클래스 데이터를 증강함으로써 데이터 불균형을 완화</a:t>
            </a:r>
            <a:endParaRPr lang="en-US" altLang="ko-KR" sz="1400" dirty="0"/>
          </a:p>
          <a:p>
            <a:pPr marL="742950" lvl="1" indent="-285750">
              <a:buFont typeface="+mj-lt"/>
              <a:buAutoNum type="arabicPeriod"/>
            </a:pPr>
            <a:endParaRPr lang="en-US" altLang="ko-KR" sz="1400" dirty="0"/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dirty="0"/>
              <a:t>구현에는 </a:t>
            </a:r>
            <a:r>
              <a:rPr lang="en-US" altLang="ko-KR" sz="1400" b="1" dirty="0" err="1"/>
              <a:t>imblearn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라이브러리</a:t>
            </a:r>
            <a:r>
              <a:rPr lang="ko-KR" altLang="en-US" sz="1400" dirty="0"/>
              <a:t>의 </a:t>
            </a:r>
            <a:r>
              <a:rPr lang="en-US" altLang="ko-KR" sz="1400" dirty="0"/>
              <a:t>SMOTE </a:t>
            </a:r>
            <a:r>
              <a:rPr lang="ko-KR" altLang="en-US" sz="1400" dirty="0"/>
              <a:t>클래스를 사용하였으며</a:t>
            </a:r>
            <a:r>
              <a:rPr lang="en-US" altLang="ko-KR" sz="1400" dirty="0"/>
              <a:t>, </a:t>
            </a:r>
            <a:br>
              <a:rPr lang="en-US" altLang="ko-KR" sz="1400" dirty="0"/>
            </a:br>
            <a:r>
              <a:rPr lang="ko-KR" altLang="en-US" sz="1400" dirty="0"/>
              <a:t>주요 설정 기준</a:t>
            </a:r>
            <a:br>
              <a:rPr lang="en-US" altLang="ko-KR" sz="1400" dirty="0"/>
            </a:br>
            <a:r>
              <a:rPr lang="en-US" altLang="ko-KR" sz="1400" b="1" dirty="0" err="1"/>
              <a:t>k_neighbors</a:t>
            </a:r>
            <a:r>
              <a:rPr lang="en-US" altLang="ko-KR" sz="1400" b="1" dirty="0"/>
              <a:t> = 5</a:t>
            </a:r>
            <a:r>
              <a:rPr lang="en-US" altLang="ko-KR" sz="1400" dirty="0"/>
              <a:t>: </a:t>
            </a:r>
            <a:r>
              <a:rPr lang="ko-KR" altLang="en-US" sz="1400" dirty="0"/>
              <a:t>새로운 샘플을 생성할 때 가장 가까운 </a:t>
            </a:r>
            <a:r>
              <a:rPr lang="en-US" altLang="ko-KR" sz="1400" dirty="0"/>
              <a:t>5</a:t>
            </a:r>
            <a:r>
              <a:rPr lang="ko-KR" altLang="en-US" sz="1400" dirty="0"/>
              <a:t>개의 데이터를 참고</a:t>
            </a:r>
            <a:r>
              <a:rPr lang="en-US" altLang="ko-KR" sz="1400" dirty="0"/>
              <a:t>.</a:t>
            </a:r>
            <a:br>
              <a:rPr lang="en-US" altLang="ko-KR" sz="1400" dirty="0"/>
            </a:br>
            <a:r>
              <a:rPr lang="en-US" altLang="ko-KR" sz="1400" b="1" dirty="0"/>
              <a:t>random seed = 42</a:t>
            </a:r>
            <a:r>
              <a:rPr lang="en-US" altLang="ko-KR" sz="1400" dirty="0"/>
              <a:t>: </a:t>
            </a:r>
            <a:r>
              <a:rPr lang="ko-KR" altLang="en-US" sz="1400" dirty="0"/>
              <a:t>실험 재현성을 보장</a:t>
            </a:r>
            <a:r>
              <a:rPr lang="en-US" altLang="ko-KR" sz="14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6A69C4-1555-EDB8-266C-3B6575D8A25C}"/>
              </a:ext>
            </a:extLst>
          </p:cNvPr>
          <p:cNvSpPr txBox="1"/>
          <p:nvPr/>
        </p:nvSpPr>
        <p:spPr>
          <a:xfrm>
            <a:off x="902868" y="5311770"/>
            <a:ext cx="63569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SMOTE </a:t>
            </a:r>
            <a:r>
              <a:rPr lang="ko-KR" altLang="en-US" b="1" dirty="0"/>
              <a:t>적용 결과</a:t>
            </a:r>
            <a:endParaRPr lang="ko-KR" altLang="en-US" dirty="0"/>
          </a:p>
          <a:p>
            <a:r>
              <a:rPr lang="ko-KR" altLang="en-US" dirty="0"/>
              <a:t>소수 클래스</a:t>
            </a:r>
            <a:r>
              <a:rPr lang="en-US" altLang="ko-KR" dirty="0"/>
              <a:t>(</a:t>
            </a:r>
            <a:r>
              <a:rPr lang="ko-KR" altLang="en-US" dirty="0"/>
              <a:t>결함 모듈</a:t>
            </a:r>
            <a:r>
              <a:rPr lang="en-US" altLang="ko-KR" dirty="0"/>
              <a:t>)</a:t>
            </a:r>
            <a:r>
              <a:rPr lang="ko-KR" altLang="en-US" dirty="0"/>
              <a:t>의 데이터 수 증가</a:t>
            </a:r>
            <a:endParaRPr lang="en-US" altLang="ko-KR" dirty="0"/>
          </a:p>
          <a:p>
            <a:r>
              <a:rPr lang="ko-KR" altLang="en-US" dirty="0"/>
              <a:t>데이터셋의 불균형 완화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4326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021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실험 설계 방식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9457FB-9BDC-10E1-7F35-F9CEE25E9B08}"/>
              </a:ext>
            </a:extLst>
          </p:cNvPr>
          <p:cNvSpPr txBox="1"/>
          <p:nvPr/>
        </p:nvSpPr>
        <p:spPr>
          <a:xfrm>
            <a:off x="6096001" y="2257595"/>
            <a:ext cx="5860942" cy="20440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/>
              <a:t>데이터셋 분할 </a:t>
            </a:r>
            <a:r>
              <a:rPr lang="en-US" altLang="ko-KR" sz="1600" b="1" dirty="0"/>
              <a:t>(Data Splitting)</a:t>
            </a:r>
            <a:endParaRPr lang="ko-KR" altLang="en-US" sz="16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훈련 데이터</a:t>
            </a:r>
            <a:r>
              <a:rPr lang="en-US" altLang="ko-KR" sz="1400" b="1" dirty="0"/>
              <a:t>(80%)</a:t>
            </a:r>
            <a:r>
              <a:rPr lang="en-US" altLang="ko-KR" sz="1400" dirty="0"/>
              <a:t>: </a:t>
            </a:r>
            <a:r>
              <a:rPr lang="ko-KR" altLang="en-US" sz="1400" dirty="0"/>
              <a:t>모델 학습과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최적화에 사용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테스트 데이터</a:t>
            </a:r>
            <a:r>
              <a:rPr lang="en-US" altLang="ko-KR" sz="1400" b="1" dirty="0"/>
              <a:t>(20%)</a:t>
            </a:r>
            <a:r>
              <a:rPr lang="en-US" altLang="ko-KR" sz="1400" dirty="0"/>
              <a:t>: </a:t>
            </a:r>
            <a:r>
              <a:rPr lang="ko-KR" altLang="en-US" sz="1400" dirty="0"/>
              <a:t>최적화된 모델 성능 평가에 사용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난수 </a:t>
            </a:r>
            <a:r>
              <a:rPr lang="ko-KR" altLang="en-US" sz="1400" b="1" dirty="0" err="1"/>
              <a:t>시드</a:t>
            </a:r>
            <a:r>
              <a:rPr lang="ko-KR" altLang="en-US" sz="1400" b="1" dirty="0"/>
              <a:t> 고정</a:t>
            </a:r>
            <a:r>
              <a:rPr lang="en-US" altLang="ko-KR" sz="1400" dirty="0"/>
              <a:t>: </a:t>
            </a:r>
            <a:r>
              <a:rPr lang="en-US" altLang="ko-KR" sz="1400" dirty="0" err="1"/>
              <a:t>random_state</a:t>
            </a:r>
            <a:r>
              <a:rPr lang="en-US" altLang="ko-KR" sz="1400" dirty="0"/>
              <a:t>=42</a:t>
            </a:r>
          </a:p>
          <a:p>
            <a:pPr>
              <a:lnSpc>
                <a:spcPct val="150000"/>
              </a:lnSpc>
            </a:pPr>
            <a:br>
              <a:rPr lang="en-US" altLang="ko-KR" sz="1400" dirty="0"/>
            </a:br>
            <a:endParaRPr lang="en-US" altLang="ko-KR" sz="1400" b="0" i="0" dirty="0">
              <a:effectLst/>
              <a:latin typeface="Söhne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89DD4E-493A-EC82-298F-255BCAEFDEFF}"/>
              </a:ext>
            </a:extLst>
          </p:cNvPr>
          <p:cNvSpPr txBox="1"/>
          <p:nvPr/>
        </p:nvSpPr>
        <p:spPr>
          <a:xfrm>
            <a:off x="6096000" y="4005958"/>
            <a:ext cx="6046381" cy="20440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/>
              <a:t>데이터 분할의 중요성</a:t>
            </a:r>
            <a:endParaRPr lang="ko-KR" altLang="en-US" sz="16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독립된 평가 환경</a:t>
            </a:r>
            <a:r>
              <a:rPr lang="en-US" altLang="ko-KR" sz="1400" dirty="0"/>
              <a:t>: </a:t>
            </a:r>
            <a:r>
              <a:rPr lang="ko-KR" altLang="en-US" sz="1400" dirty="0"/>
              <a:t>테스트 데이터로 일반화 성능 평가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</a:t>
            </a:r>
            <a:r>
              <a:rPr lang="ko-KR" altLang="en-US" sz="1400" b="1" dirty="0" err="1"/>
              <a:t>과적합</a:t>
            </a:r>
            <a:r>
              <a:rPr lang="ko-KR" altLang="en-US" sz="1400" b="1" dirty="0"/>
              <a:t> 방지</a:t>
            </a:r>
            <a:r>
              <a:rPr lang="en-US" altLang="ko-KR" sz="1400" dirty="0"/>
              <a:t>: </a:t>
            </a:r>
            <a:r>
              <a:rPr lang="ko-KR" altLang="en-US" sz="1400" dirty="0"/>
              <a:t>모델 학습과 평가 데이터 분리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/>
              <a:t> SMOTE</a:t>
            </a:r>
            <a:r>
              <a:rPr lang="ko-KR" altLang="en-US" sz="1400" b="1" dirty="0"/>
              <a:t>로 클래스 불균형 완화</a:t>
            </a:r>
            <a:r>
              <a:rPr lang="en-US" altLang="ko-KR" sz="1400" dirty="0"/>
              <a:t>: </a:t>
            </a:r>
            <a:r>
              <a:rPr lang="ko-KR" altLang="en-US" sz="1400" dirty="0"/>
              <a:t>훈련 데이터에서 소수 클래스 증강</a:t>
            </a:r>
          </a:p>
          <a:p>
            <a:pPr>
              <a:lnSpc>
                <a:spcPct val="150000"/>
              </a:lnSpc>
            </a:pPr>
            <a:br>
              <a:rPr lang="en-US" altLang="ko-KR" sz="1400" dirty="0"/>
            </a:br>
            <a:endParaRPr lang="en-US" altLang="ko-KR" sz="1400" b="0" i="0" dirty="0">
              <a:effectLst/>
              <a:latin typeface="Söhne"/>
            </a:endParaRP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ECC5FF5F-AE22-4555-BBD9-7E85F79A8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474" y="2289950"/>
            <a:ext cx="5455303" cy="204006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AECB9DD-2D6D-855E-DDF9-CB571BB69FD2}"/>
              </a:ext>
            </a:extLst>
          </p:cNvPr>
          <p:cNvSpPr txBox="1"/>
          <p:nvPr/>
        </p:nvSpPr>
        <p:spPr>
          <a:xfrm>
            <a:off x="409702" y="4427714"/>
            <a:ext cx="26206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/>
              <a:t>Python </a:t>
            </a:r>
            <a:r>
              <a:rPr lang="en-US" altLang="ko-KR" sz="1400" dirty="0" err="1"/>
              <a:t>train_test_split</a:t>
            </a:r>
            <a:r>
              <a:rPr lang="en-US" altLang="ko-KR" sz="1400" dirty="0"/>
              <a:t> </a:t>
            </a:r>
            <a:r>
              <a:rPr lang="ko-KR" altLang="en-US" sz="1400" dirty="0"/>
              <a:t>사용</a:t>
            </a:r>
            <a:r>
              <a:rPr lang="en-US" altLang="ko-KR" sz="1400" dirty="0"/>
              <a:t>.</a:t>
            </a: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18DA6B08-F658-E1CC-1FA3-0F817F8A16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025" y="4930884"/>
            <a:ext cx="5052986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교차 검증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성능 변동성을 줄이고 안정성을 검증.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다수의 데이터 분할로 모델의 신뢰성 확보.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결과 분석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교차 검증 결과를 통해 최적화 기법과 모델 성능 비교.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데이터 분할 과정은 최적화된 모델의 실제 성능 평가를 보장.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22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021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실험 설계 방식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880B733-5F78-C9AF-FAE0-A2D1667367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98" y="2025247"/>
            <a:ext cx="5576173" cy="39483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4341A5-D493-D28C-942E-57CB742B3C96}"/>
              </a:ext>
            </a:extLst>
          </p:cNvPr>
          <p:cNvSpPr txBox="1"/>
          <p:nvPr/>
        </p:nvSpPr>
        <p:spPr>
          <a:xfrm>
            <a:off x="6207071" y="2021568"/>
            <a:ext cx="6102456" cy="3786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/>
              <a:t> 모델 초기화</a:t>
            </a:r>
            <a:r>
              <a:rPr lang="en-US" altLang="ko-KR" dirty="0"/>
              <a:t>: </a:t>
            </a:r>
            <a:r>
              <a:rPr lang="ko-KR" altLang="en-US" dirty="0"/>
              <a:t>동일한 초기 상태에서 시작해 </a:t>
            </a:r>
            <a:br>
              <a:rPr lang="en-US" altLang="ko-KR" dirty="0"/>
            </a:br>
            <a:r>
              <a:rPr lang="en-US" altLang="ko-KR" dirty="0"/>
              <a:t>   </a:t>
            </a:r>
            <a:r>
              <a:rPr lang="ko-KR" altLang="en-US" dirty="0"/>
              <a:t>최적화 기법의 성능을 공정하게 비교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/>
              <a:t> 최적화 기법 적용</a:t>
            </a:r>
            <a:r>
              <a:rPr lang="en-US" altLang="ko-KR" dirty="0"/>
              <a:t>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 성능 개선 효과 정량적 분석 가능</a:t>
            </a:r>
            <a:r>
              <a:rPr lang="en-US" altLang="ko-KR" dirty="0"/>
              <a:t>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 각 </a:t>
            </a:r>
            <a:r>
              <a:rPr lang="ko-KR" altLang="en-US" dirty="0" err="1"/>
              <a:t>모델별</a:t>
            </a:r>
            <a:r>
              <a:rPr lang="ko-KR" altLang="en-US" dirty="0"/>
              <a:t> 최적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 도출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/>
              <a:t> </a:t>
            </a:r>
            <a:r>
              <a:rPr lang="ko-KR" altLang="en-US" b="1" dirty="0" err="1"/>
              <a:t>과적합</a:t>
            </a:r>
            <a:r>
              <a:rPr lang="ko-KR" altLang="en-US" b="1" dirty="0"/>
              <a:t> 방지</a:t>
            </a:r>
            <a:r>
              <a:rPr lang="en-US" altLang="ko-KR" dirty="0"/>
              <a:t>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 트리 깊이 제한</a:t>
            </a:r>
            <a:r>
              <a:rPr lang="en-US" altLang="ko-KR" dirty="0"/>
              <a:t>, </a:t>
            </a:r>
            <a:r>
              <a:rPr lang="ko-KR" altLang="en-US" dirty="0"/>
              <a:t>최소 샘플 분할 크기 조정</a:t>
            </a:r>
            <a:r>
              <a:rPr lang="en-US" altLang="ko-KR" dirty="0"/>
              <a:t>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 초기 상태에서 일반화 성능 확보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성능 비교 기준 제공</a:t>
            </a:r>
            <a:r>
              <a:rPr lang="en-US" altLang="ko-KR" dirty="0"/>
              <a:t>: </a:t>
            </a:r>
            <a:r>
              <a:rPr lang="ko-KR" altLang="en-US" dirty="0"/>
              <a:t>초기 상태 성능 → 최적화 후 성능</a:t>
            </a:r>
            <a:endParaRPr lang="en-US" altLang="ko-KR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91492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01A39-60B7-6E1C-EE67-44AA2DD1C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EBE7B8A-035C-3570-6187-6F23BF2E78BC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346B61-7A0B-E72F-B94F-D2EE762A1209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815C40A-E59F-FAA6-2CA3-167C86AFC85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E9E696D-EEFC-74E0-14D5-CAAF21E46A23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D631CBE-5FAA-0FD4-B556-B319823F9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A1F970-3156-6EA4-52A4-ECBCAE17B72F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9FE7C2-286E-4959-24DD-8F212486CFE2}"/>
              </a:ext>
            </a:extLst>
          </p:cNvPr>
          <p:cNvSpPr txBox="1"/>
          <p:nvPr/>
        </p:nvSpPr>
        <p:spPr>
          <a:xfrm>
            <a:off x="362783" y="1267802"/>
            <a:ext cx="2762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393939"/>
                </a:solidFill>
              </a:rPr>
              <a:t>사전 정의 탐색 범위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03E565C-C25A-5763-FB7C-A4A5465B7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783" y="2069922"/>
            <a:ext cx="4819589" cy="4437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F0BC10-6C6A-768D-24ED-9C2F7B78D430}"/>
              </a:ext>
            </a:extLst>
          </p:cNvPr>
          <p:cNvSpPr txBox="1"/>
          <p:nvPr/>
        </p:nvSpPr>
        <p:spPr>
          <a:xfrm>
            <a:off x="5248611" y="2347008"/>
            <a:ext cx="712936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탐색 범위 설정 필요성</a:t>
            </a:r>
            <a:endParaRPr lang="ko-KR" altLang="en-US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600" dirty="0"/>
              <a:t> Grid Search, Random Search: </a:t>
            </a:r>
            <a:r>
              <a:rPr lang="ko-KR" altLang="en-US" sz="1600" dirty="0"/>
              <a:t>탐색 공간이 넓을수록 비효율적</a:t>
            </a:r>
            <a:r>
              <a:rPr lang="en-US" altLang="ko-KR" sz="16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600" dirty="0"/>
              <a:t> Bayesian Optimization: </a:t>
            </a:r>
            <a:r>
              <a:rPr lang="ko-KR" altLang="en-US" sz="1600" dirty="0"/>
              <a:t>탐색 범위가 초기 모델링 품질에 영향</a:t>
            </a:r>
            <a:r>
              <a:rPr lang="en-US" altLang="ko-KR" sz="16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600" dirty="0"/>
              <a:t> Genetic Algorithm: </a:t>
            </a:r>
            <a:r>
              <a:rPr lang="ko-KR" altLang="en-US" sz="1600" dirty="0"/>
              <a:t>넓은 탐색 공간에서 수렴 속도 저하 가능</a:t>
            </a:r>
            <a:r>
              <a:rPr lang="en-US" altLang="ko-KR" sz="1600" dirty="0"/>
              <a:t>.</a:t>
            </a:r>
          </a:p>
          <a:p>
            <a:endParaRPr lang="en-US" altLang="ko-KR" sz="1600" b="1" dirty="0"/>
          </a:p>
          <a:p>
            <a:r>
              <a:rPr lang="ko-KR" altLang="en-US" sz="1600" b="1" dirty="0"/>
              <a:t>탐색 범위 설정 예시</a:t>
            </a:r>
            <a:endParaRPr lang="ko-KR" altLang="en-US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 </a:t>
            </a:r>
            <a:r>
              <a:rPr lang="ko-KR" altLang="en-US" sz="1600" dirty="0" err="1"/>
              <a:t>학습률</a:t>
            </a:r>
            <a:r>
              <a:rPr lang="en-US" altLang="ko-KR" sz="1600" dirty="0"/>
              <a:t>(learning rate): [0.01, 0.2].	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 트리 개수</a:t>
            </a:r>
            <a:r>
              <a:rPr lang="en-US" altLang="ko-KR" sz="1600" dirty="0"/>
              <a:t>(</a:t>
            </a:r>
            <a:r>
              <a:rPr lang="en-US" altLang="ko-KR" sz="1600" dirty="0" err="1"/>
              <a:t>n_estimators</a:t>
            </a:r>
            <a:r>
              <a:rPr lang="en-US" altLang="ko-KR" sz="1600" dirty="0"/>
              <a:t>): [50, 300].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 기존 연구 기반으로 실용적 탐색 범위 설정</a:t>
            </a:r>
            <a:r>
              <a:rPr lang="en-US" altLang="ko-KR" sz="1600" dirty="0"/>
              <a:t>.</a:t>
            </a:r>
          </a:p>
          <a:p>
            <a:endParaRPr lang="en-US" altLang="ko-KR" sz="1600" b="1" dirty="0"/>
          </a:p>
          <a:p>
            <a:r>
              <a:rPr lang="ko-KR" altLang="en-US" sz="1600" b="1" dirty="0"/>
              <a:t>탐색 범위 설정 효과</a:t>
            </a:r>
            <a:endParaRPr lang="ko-KR" altLang="en-US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 성능 최적화와 계산 효율성 동시 달성</a:t>
            </a:r>
            <a:r>
              <a:rPr lang="en-US" altLang="ko-KR" sz="16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 연구 재현성 보장 및 최적화 기법 공정 비교</a:t>
            </a:r>
            <a:r>
              <a:rPr lang="en-US" altLang="ko-KR" sz="1600" dirty="0"/>
              <a:t>.</a:t>
            </a:r>
          </a:p>
          <a:p>
            <a:pPr algn="l"/>
            <a:endParaRPr lang="en-US" altLang="ko-KR" sz="1600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84712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C641C-48BF-B20F-DD01-B324A16C1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A7D2C26-8248-8D88-9649-7E3F6D5C37C0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02322F-487B-0679-8AA2-384556230255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8E8CC3AC-52B0-0205-EBA4-1C758136CD20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FD37688-86CC-D430-E5C8-85E54BBB767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9446158-8A28-CD91-72B0-8A9010CED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CDE9347-49E4-1A35-B344-FB8D3E04D0B1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8F6595-483F-FDBE-CE54-5F2D2444B1E7}"/>
              </a:ext>
            </a:extLst>
          </p:cNvPr>
          <p:cNvSpPr txBox="1"/>
          <p:nvPr/>
        </p:nvSpPr>
        <p:spPr>
          <a:xfrm>
            <a:off x="362783" y="1267802"/>
            <a:ext cx="2021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성능 평가 지표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8F929B68-AE95-4508-0E06-2A497E626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7710" y="2417710"/>
            <a:ext cx="2671803" cy="101129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9" name="Picture 5">
            <a:extLst>
              <a:ext uri="{FF2B5EF4-FFF2-40B4-BE49-F238E27FC236}">
                <a16:creationId xmlns:a16="http://schemas.microsoft.com/office/drawing/2014/main" id="{F65AAB3C-F8B7-A921-687F-FCF6DAF7E9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2769" y="2542287"/>
            <a:ext cx="2946656" cy="915694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A3CD53F-2671-1F94-D15D-69234B35543D}"/>
              </a:ext>
            </a:extLst>
          </p:cNvPr>
          <p:cNvSpPr txBox="1"/>
          <p:nvPr/>
        </p:nvSpPr>
        <p:spPr>
          <a:xfrm>
            <a:off x="240080" y="4095172"/>
            <a:ext cx="610391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양성으로 예측한 사례 중 실제로 양성인 비율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양성 예측의 정확성을 평가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False Positive</a:t>
            </a:r>
            <a:r>
              <a:rPr lang="ko-KR" altLang="en-US" sz="1600" dirty="0"/>
              <a:t>를 줄이는 데 중점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소프트웨어 결함 탐지</a:t>
            </a:r>
            <a:r>
              <a:rPr lang="en-US" altLang="ko-KR" sz="1600" dirty="0"/>
              <a:t>: </a:t>
            </a:r>
            <a:r>
              <a:rPr lang="ko-KR" altLang="en-US" sz="1600" dirty="0"/>
              <a:t>잘못된 경고</a:t>
            </a:r>
            <a:r>
              <a:rPr lang="en-US" altLang="ko-KR" sz="1600" dirty="0"/>
              <a:t>(FP) </a:t>
            </a:r>
            <a:r>
              <a:rPr lang="ko-KR" altLang="en-US" sz="1600" dirty="0"/>
              <a:t>감소</a:t>
            </a:r>
            <a:r>
              <a:rPr lang="en-US" altLang="ko-KR" sz="1600" dirty="0"/>
              <a:t>,</a:t>
            </a:r>
            <a:br>
              <a:rPr lang="en-US" altLang="ko-KR" sz="1600" dirty="0"/>
            </a:br>
            <a:r>
              <a:rPr lang="ko-KR" altLang="en-US" sz="1600" dirty="0"/>
              <a:t>실제 결함만 탐지</a:t>
            </a:r>
            <a:r>
              <a:rPr lang="en-US" altLang="ko-KR" sz="16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A5A4D2-4266-211E-ABF0-283514000978}"/>
              </a:ext>
            </a:extLst>
          </p:cNvPr>
          <p:cNvSpPr txBox="1"/>
          <p:nvPr/>
        </p:nvSpPr>
        <p:spPr>
          <a:xfrm>
            <a:off x="7698603" y="3694178"/>
            <a:ext cx="6103916" cy="481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kern="0" dirty="0" err="1">
                <a:solidFill>
                  <a:srgbClr val="000000"/>
                </a:solidFill>
                <a:latin typeface="한양신명조"/>
                <a:ea typeface="한양신명조"/>
              </a:rPr>
              <a:t>재현율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(Recall)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BB50E9-C3AA-63FC-DE2D-A07B287EA2AC}"/>
              </a:ext>
            </a:extLst>
          </p:cNvPr>
          <p:cNvSpPr txBox="1"/>
          <p:nvPr/>
        </p:nvSpPr>
        <p:spPr>
          <a:xfrm>
            <a:off x="6569346" y="4341393"/>
            <a:ext cx="610245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실제 양성 사례 중 모델이 정확히 탐지한 비율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False Negative </a:t>
            </a:r>
            <a:r>
              <a:rPr lang="ko-KR" altLang="en-US" sz="1600" dirty="0"/>
              <a:t>감소에 중점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놓치지 않고 탐지하는 능력을 평가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소프트웨어 결함 탐지</a:t>
            </a:r>
            <a:r>
              <a:rPr lang="en-US" altLang="ko-KR" sz="1600" dirty="0"/>
              <a:t>: </a:t>
            </a:r>
            <a:r>
              <a:rPr lang="ko-KR" altLang="en-US" sz="1600" dirty="0"/>
              <a:t>중요한 결함을 놓치지 않음</a:t>
            </a:r>
            <a:r>
              <a:rPr lang="en-US" altLang="ko-KR" sz="1600" dirty="0"/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D458A8-989C-4254-2546-49A191E080BB}"/>
              </a:ext>
            </a:extLst>
          </p:cNvPr>
          <p:cNvSpPr txBox="1"/>
          <p:nvPr/>
        </p:nvSpPr>
        <p:spPr>
          <a:xfrm>
            <a:off x="1760169" y="3694178"/>
            <a:ext cx="6103916" cy="481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정밀도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(Precision)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468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7224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42369" y="602039"/>
            <a:ext cx="1093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  <a:r>
              <a:rPr lang="en-US" altLang="ko-KR" sz="3600" spc="-300" dirty="0">
                <a:solidFill>
                  <a:schemeClr val="bg1"/>
                </a:solidFill>
                <a:latin typeface="+mj-ea"/>
                <a:ea typeface="+mj-ea"/>
              </a:rPr>
              <a:t>.</a:t>
            </a:r>
            <a:endParaRPr lang="ko-KR" altLang="en-US" sz="36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30478" y="2077366"/>
            <a:ext cx="3726841" cy="707886"/>
            <a:chOff x="294640" y="3596640"/>
            <a:chExt cx="3726841" cy="7078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3"/>
              <a:ext cx="30780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연구 배경 및 목적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30478" y="3068204"/>
            <a:ext cx="2755421" cy="707886"/>
            <a:chOff x="294640" y="3596640"/>
            <a:chExt cx="2755421" cy="7078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4" y="3688973"/>
              <a:ext cx="21066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이론적 배경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0D1E44C-6008-4F6E-880B-4E8105F0CF77}"/>
              </a:ext>
            </a:extLst>
          </p:cNvPr>
          <p:cNvGrpSpPr/>
          <p:nvPr/>
        </p:nvGrpSpPr>
        <p:grpSpPr>
          <a:xfrm>
            <a:off x="630478" y="4059042"/>
            <a:ext cx="2522985" cy="707886"/>
            <a:chOff x="294640" y="3596640"/>
            <a:chExt cx="2522985" cy="70788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3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245155-BF92-4471-AC62-A87A47A31390}"/>
                </a:ext>
              </a:extLst>
            </p:cNvPr>
            <p:cNvSpPr txBox="1"/>
            <p:nvPr/>
          </p:nvSpPr>
          <p:spPr>
            <a:xfrm>
              <a:off x="943394" y="3688973"/>
              <a:ext cx="18742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연구 방법 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738BE219-286E-F275-9696-E421DBCE6386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FE8E174-8276-F8CC-2492-4AD4FC885CCF}"/>
              </a:ext>
            </a:extLst>
          </p:cNvPr>
          <p:cNvGrpSpPr/>
          <p:nvPr/>
        </p:nvGrpSpPr>
        <p:grpSpPr>
          <a:xfrm>
            <a:off x="630478" y="4955721"/>
            <a:ext cx="3726841" cy="707886"/>
            <a:chOff x="294640" y="3596640"/>
            <a:chExt cx="3726841" cy="70788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EC7A2F5-F52B-BC71-F147-1EAA97227302}"/>
                </a:ext>
              </a:extLst>
            </p:cNvPr>
            <p:cNvSpPr txBox="1"/>
            <p:nvPr/>
          </p:nvSpPr>
          <p:spPr>
            <a:xfrm>
              <a:off x="294640" y="3596640"/>
              <a:ext cx="48122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4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574392F-41A8-1D3F-FB99-F06995C22493}"/>
                </a:ext>
              </a:extLst>
            </p:cNvPr>
            <p:cNvSpPr txBox="1"/>
            <p:nvPr/>
          </p:nvSpPr>
          <p:spPr>
            <a:xfrm>
              <a:off x="943394" y="3688973"/>
              <a:ext cx="30780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실험 결과 및 분석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5953430-8521-1218-EB0E-D3EE8AF2CA57}"/>
              </a:ext>
            </a:extLst>
          </p:cNvPr>
          <p:cNvGrpSpPr/>
          <p:nvPr/>
        </p:nvGrpSpPr>
        <p:grpSpPr>
          <a:xfrm>
            <a:off x="630478" y="5849519"/>
            <a:ext cx="1551565" cy="707886"/>
            <a:chOff x="294640" y="3596640"/>
            <a:chExt cx="1551565" cy="70788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4F2D3ED-EBC9-47F4-479F-B99224E576AE}"/>
                </a:ext>
              </a:extLst>
            </p:cNvPr>
            <p:cNvSpPr txBox="1"/>
            <p:nvPr/>
          </p:nvSpPr>
          <p:spPr>
            <a:xfrm>
              <a:off x="294640" y="3596640"/>
              <a:ext cx="48122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5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C14AFE9-B250-06EB-2B14-872E2C802E95}"/>
                </a:ext>
              </a:extLst>
            </p:cNvPr>
            <p:cNvSpPr txBox="1"/>
            <p:nvPr/>
          </p:nvSpPr>
          <p:spPr>
            <a:xfrm>
              <a:off x="943394" y="3688973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결론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pic>
        <p:nvPicPr>
          <p:cNvPr id="17" name="Picture 2">
            <a:extLst>
              <a:ext uri="{FF2B5EF4-FFF2-40B4-BE49-F238E27FC236}">
                <a16:creationId xmlns:a16="http://schemas.microsoft.com/office/drawing/2014/main" id="{FD4BD212-9416-6B0A-C4AA-88D04FF52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1F59A-7220-1FD9-08F0-41D65DA28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D750071-1CF1-E977-CD82-A1E6B8DA957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B941C0-36B7-138C-9E60-EC546E0604E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16EA1BAF-0042-E3C8-4939-7842CEF7D639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BB41231-2C47-EB7A-A79B-B9F7B61F24A3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28245E1-2D72-A382-3A90-969E4CCC0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7224885-CD26-1C3D-AFCC-B0241D808779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BF8522-E26E-E30B-62A5-C8370555E3C2}"/>
              </a:ext>
            </a:extLst>
          </p:cNvPr>
          <p:cNvSpPr txBox="1"/>
          <p:nvPr/>
        </p:nvSpPr>
        <p:spPr>
          <a:xfrm>
            <a:off x="362783" y="1267802"/>
            <a:ext cx="2021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성능 평가 지표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283F7269-5D2B-141D-9CD2-4BF0D0A954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8381" y="2543335"/>
            <a:ext cx="3772692" cy="832932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BC1126-30E2-CE89-6EB5-7C72368B0A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689" y="2620670"/>
            <a:ext cx="3914192" cy="680497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6355AB3-5C26-4F4E-5928-95391B113AC9}"/>
              </a:ext>
            </a:extLst>
          </p:cNvPr>
          <p:cNvSpPr txBox="1"/>
          <p:nvPr/>
        </p:nvSpPr>
        <p:spPr>
          <a:xfrm>
            <a:off x="362783" y="3129903"/>
            <a:ext cx="6103916" cy="652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en-US" altLang="ko-KR" sz="1400" kern="0" spc="0" dirty="0">
              <a:solidFill>
                <a:srgbClr val="000000"/>
              </a:solidFill>
              <a:effectLst/>
              <a:latin typeface="한양신명조"/>
              <a:ea typeface="한양신명조"/>
            </a:endParaRPr>
          </a:p>
          <a:p>
            <a:pPr algn="l"/>
            <a:endParaRPr lang="en-US" altLang="ko-KR" sz="1400" b="0" i="0" dirty="0">
              <a:effectLst/>
              <a:latin typeface="Söhne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8F6B5A-18D6-D38D-58E8-8B54ACF33A36}"/>
              </a:ext>
            </a:extLst>
          </p:cNvPr>
          <p:cNvSpPr txBox="1"/>
          <p:nvPr/>
        </p:nvSpPr>
        <p:spPr>
          <a:xfrm>
            <a:off x="1607769" y="3541778"/>
            <a:ext cx="6103916" cy="481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정확도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(Accuracy)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C86151-42D9-4468-97D5-BD4F5543B666}"/>
              </a:ext>
            </a:extLst>
          </p:cNvPr>
          <p:cNvSpPr txBox="1"/>
          <p:nvPr/>
        </p:nvSpPr>
        <p:spPr>
          <a:xfrm>
            <a:off x="7870725" y="3541778"/>
            <a:ext cx="6103916" cy="481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F1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스코어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(F1 Score)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D58E47-D68E-8FA4-F7A7-2CECF9CA30AF}"/>
              </a:ext>
            </a:extLst>
          </p:cNvPr>
          <p:cNvSpPr txBox="1"/>
          <p:nvPr/>
        </p:nvSpPr>
        <p:spPr>
          <a:xfrm>
            <a:off x="616096" y="4536647"/>
            <a:ext cx="70207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전체 샘플 중 올바르게 예측한 비율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전반적인 예측 성능을 나타내는 지표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불균형 데이터셋에서 중요한 </a:t>
            </a:r>
            <a:r>
              <a:rPr lang="en-US" altLang="ko-KR" sz="1600" dirty="0"/>
              <a:t>False Negative(FN)</a:t>
            </a:r>
            <a:r>
              <a:rPr lang="ko-KR" altLang="en-US" sz="1600" dirty="0"/>
              <a:t>와 </a:t>
            </a:r>
            <a:br>
              <a:rPr lang="en-US" altLang="ko-KR" sz="1600" dirty="0"/>
            </a:br>
            <a:r>
              <a:rPr lang="en-US" altLang="ko-KR" sz="1600" dirty="0"/>
              <a:t>False Positive(FP)</a:t>
            </a:r>
            <a:r>
              <a:rPr lang="ko-KR" altLang="en-US" sz="1600" dirty="0"/>
              <a:t>를 간과할 수 있음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다른 지표와 함께 해석 필요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A1204D-1446-1A82-ADAF-FAB353AAC6DF}"/>
              </a:ext>
            </a:extLst>
          </p:cNvPr>
          <p:cNvSpPr txBox="1"/>
          <p:nvPr/>
        </p:nvSpPr>
        <p:spPr>
          <a:xfrm>
            <a:off x="6096000" y="4584550"/>
            <a:ext cx="702073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정밀도</a:t>
            </a:r>
            <a:r>
              <a:rPr lang="en-US" altLang="ko-KR" sz="1600" dirty="0"/>
              <a:t>(Precision)</a:t>
            </a:r>
            <a:r>
              <a:rPr lang="ko-KR" altLang="en-US" sz="1600" dirty="0"/>
              <a:t>와 </a:t>
            </a:r>
            <a:r>
              <a:rPr lang="ko-KR" altLang="en-US" sz="1600" dirty="0" err="1"/>
              <a:t>재현율</a:t>
            </a:r>
            <a:r>
              <a:rPr lang="en-US" altLang="ko-KR" sz="1600" dirty="0"/>
              <a:t>(Recall)</a:t>
            </a:r>
            <a:r>
              <a:rPr lang="ko-KR" altLang="en-US" sz="1600" dirty="0"/>
              <a:t>의 조화 평균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정밀도와 재현율이 모두 중요할 때 유용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한 지표라도 낮으면 </a:t>
            </a:r>
            <a:r>
              <a:rPr lang="en-US" altLang="ko-KR" sz="1600" dirty="0"/>
              <a:t>F1 </a:t>
            </a:r>
            <a:r>
              <a:rPr lang="ko-KR" altLang="en-US" sz="1600" dirty="0"/>
              <a:t>스코어가 낮아짐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불균형 데이터셋에서 전반적인 예측 성능 평가에 적합</a:t>
            </a:r>
            <a:r>
              <a:rPr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246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모델별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D19E2CF-DC6D-5818-4BC1-AE574FED8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244" y="1729467"/>
            <a:ext cx="4036237" cy="513844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B4BBE7A4-FA84-D182-22A0-DB34FD79E06A}"/>
              </a:ext>
            </a:extLst>
          </p:cNvPr>
          <p:cNvSpPr/>
          <p:nvPr/>
        </p:nvSpPr>
        <p:spPr>
          <a:xfrm>
            <a:off x="1325105" y="4330257"/>
            <a:ext cx="3347634" cy="2073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669A88F-3E90-0E7E-D49E-430D94E9BBC0}"/>
              </a:ext>
            </a:extLst>
          </p:cNvPr>
          <p:cNvSpPr/>
          <p:nvPr/>
        </p:nvSpPr>
        <p:spPr>
          <a:xfrm>
            <a:off x="1325527" y="5711126"/>
            <a:ext cx="3347212" cy="1966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8F42EC2-A697-E081-1FE6-53BEA066987D}"/>
              </a:ext>
            </a:extLst>
          </p:cNvPr>
          <p:cNvSpPr/>
          <p:nvPr/>
        </p:nvSpPr>
        <p:spPr>
          <a:xfrm>
            <a:off x="1325105" y="2324746"/>
            <a:ext cx="3347634" cy="2073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717B95C-0EFD-D7F6-6666-184E448944B4}"/>
              </a:ext>
            </a:extLst>
          </p:cNvPr>
          <p:cNvSpPr/>
          <p:nvPr/>
        </p:nvSpPr>
        <p:spPr>
          <a:xfrm>
            <a:off x="1325105" y="2974467"/>
            <a:ext cx="3347634" cy="2073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D68140-8D33-6547-87D3-8007B718CA22}"/>
              </a:ext>
            </a:extLst>
          </p:cNvPr>
          <p:cNvSpPr txBox="1"/>
          <p:nvPr/>
        </p:nvSpPr>
        <p:spPr>
          <a:xfrm>
            <a:off x="4972454" y="1450301"/>
            <a:ext cx="6992717" cy="4575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/>
              <a:t>유전 알고리즘</a:t>
            </a:r>
            <a:r>
              <a:rPr lang="en-US" altLang="ko-KR" sz="1400" dirty="0"/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 대부분의 모델에서 </a:t>
            </a:r>
            <a:r>
              <a:rPr lang="ko-KR" altLang="en-US" sz="1400" b="1" dirty="0"/>
              <a:t>가장 높은 성능 향상</a:t>
            </a:r>
            <a:r>
              <a:rPr lang="ko-KR" altLang="en-US" sz="1400" dirty="0"/>
              <a:t>을 보임</a:t>
            </a:r>
            <a:endParaRPr lang="en-US" altLang="ko-KR" sz="1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 이는 유전 알고리즘이 </a:t>
            </a:r>
            <a:r>
              <a:rPr lang="ko-KR" altLang="en-US" sz="1400" b="1" dirty="0"/>
              <a:t>복잡한 </a:t>
            </a:r>
            <a:r>
              <a:rPr lang="ko-KR" altLang="en-US" sz="1400" b="1" dirty="0" err="1"/>
              <a:t>하이퍼파라미터</a:t>
            </a:r>
            <a:r>
              <a:rPr lang="ko-KR" altLang="en-US" sz="1400" b="1" dirty="0"/>
              <a:t> 공간</a:t>
            </a:r>
            <a:r>
              <a:rPr lang="ko-KR" altLang="en-US" sz="1400" dirty="0"/>
              <a:t>에서 </a:t>
            </a:r>
            <a:r>
              <a:rPr lang="ko-KR" altLang="en-US" sz="1400" b="1" dirty="0"/>
              <a:t>전역 최적해</a:t>
            </a:r>
            <a:r>
              <a:rPr lang="ko-KR" altLang="en-US" sz="1400" dirty="0"/>
              <a:t>를 효과적으로 탐색할 수 있음을 보여줌</a:t>
            </a:r>
            <a:endParaRPr lang="en-US" altLang="ko-KR" sz="1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b="1" dirty="0"/>
              <a:t>그리드 </a:t>
            </a:r>
            <a:r>
              <a:rPr lang="ko-KR" altLang="en-US" sz="1400" b="1" dirty="0" err="1"/>
              <a:t>서치</a:t>
            </a:r>
            <a:r>
              <a:rPr lang="ko-KR" altLang="en-US" sz="1400" b="1" dirty="0"/>
              <a:t> 및 랜덤 </a:t>
            </a:r>
            <a:r>
              <a:rPr lang="ko-KR" altLang="en-US" sz="1400" b="1" dirty="0" err="1"/>
              <a:t>서치</a:t>
            </a:r>
            <a:r>
              <a:rPr lang="en-US" altLang="ko-KR" sz="1400" dirty="0"/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 일부 모델에서는 </a:t>
            </a:r>
            <a:r>
              <a:rPr lang="ko-KR" altLang="en-US" sz="1400" b="1" dirty="0"/>
              <a:t>안정적인 성능</a:t>
            </a:r>
            <a:r>
              <a:rPr lang="ko-KR" altLang="en-US" sz="1400" dirty="0"/>
              <a:t>을 제공하며</a:t>
            </a:r>
            <a:r>
              <a:rPr lang="en-US" altLang="ko-KR" sz="1400" dirty="0"/>
              <a:t>, </a:t>
            </a:r>
            <a:r>
              <a:rPr lang="ko-KR" altLang="en-US" sz="1400" dirty="0"/>
              <a:t>특정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조합에 대해 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b="1" dirty="0"/>
              <a:t>일관된 최적화</a:t>
            </a:r>
            <a:r>
              <a:rPr lang="ko-KR" altLang="en-US" sz="1400" dirty="0"/>
              <a:t>를 보여줌</a:t>
            </a:r>
            <a:endParaRPr lang="en-US" altLang="ko-KR" sz="1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 특히</a:t>
            </a:r>
            <a:r>
              <a:rPr lang="en-US" altLang="ko-KR" sz="1400" dirty="0"/>
              <a:t>, </a:t>
            </a:r>
            <a:r>
              <a:rPr lang="ko-KR" altLang="en-US" sz="1400" dirty="0"/>
              <a:t>탐색 공간이 작은 경우 그리드 </a:t>
            </a:r>
            <a:r>
              <a:rPr lang="ko-KR" altLang="en-US" sz="1400" dirty="0" err="1"/>
              <a:t>서치가</a:t>
            </a:r>
            <a:r>
              <a:rPr lang="ko-KR" altLang="en-US" sz="1400" dirty="0"/>
              <a:t> 효율적이었지만</a:t>
            </a:r>
            <a:r>
              <a:rPr lang="en-US" altLang="ko-KR" sz="1400" dirty="0"/>
              <a:t>, </a:t>
            </a:r>
            <a:r>
              <a:rPr lang="ko-KR" altLang="en-US" sz="1400" dirty="0"/>
              <a:t>탐색 공간이 커질수록 효율성의 한계가 드러남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b="1" dirty="0"/>
          </a:p>
          <a:p>
            <a:pPr>
              <a:lnSpc>
                <a:spcPct val="150000"/>
              </a:lnSpc>
            </a:pPr>
            <a:r>
              <a:rPr lang="ko-KR" altLang="en-US" sz="1400" b="1" dirty="0"/>
              <a:t>랜덤 </a:t>
            </a:r>
            <a:r>
              <a:rPr lang="ko-KR" altLang="en-US" sz="1400" b="1" dirty="0" err="1"/>
              <a:t>서치와</a:t>
            </a:r>
            <a:r>
              <a:rPr lang="ko-KR" altLang="en-US" sz="1400" b="1" dirty="0"/>
              <a:t> 유전 알고리즘의 장점</a:t>
            </a:r>
            <a:r>
              <a:rPr lang="en-US" altLang="ko-KR" sz="1400" dirty="0"/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탐색 공간이 넓고 복잡할수록</a:t>
            </a:r>
            <a:r>
              <a:rPr lang="ko-KR" altLang="en-US" sz="1400" dirty="0"/>
              <a:t> 무작위성 기반 탐색 기법이 유리한 경향을 보임</a:t>
            </a:r>
            <a:endParaRPr lang="en-US" altLang="ko-KR" sz="1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 이는 </a:t>
            </a:r>
            <a:r>
              <a:rPr lang="ko-KR" altLang="en-US" sz="1400" b="1" dirty="0"/>
              <a:t>다차원 탐색</a:t>
            </a:r>
            <a:r>
              <a:rPr lang="ko-KR" altLang="en-US" sz="1400" dirty="0"/>
              <a:t>에서 전역 최적화로 수렴할 가능성이 높기 때문</a:t>
            </a:r>
            <a:endParaRPr lang="en-US" altLang="ko-KR" sz="14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C37F29-C08A-1FED-D13D-D64B2D279CA6}"/>
              </a:ext>
            </a:extLst>
          </p:cNvPr>
          <p:cNvSpPr/>
          <p:nvPr/>
        </p:nvSpPr>
        <p:spPr>
          <a:xfrm>
            <a:off x="1325105" y="6365067"/>
            <a:ext cx="3347212" cy="1966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77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모델별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D19E2CF-DC6D-5818-4BC1-AE574FED8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245" y="1729467"/>
            <a:ext cx="4098653" cy="521790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ACC53E2-3F3B-0C66-3A8F-C18C11A44A97}"/>
              </a:ext>
            </a:extLst>
          </p:cNvPr>
          <p:cNvSpPr/>
          <p:nvPr/>
        </p:nvSpPr>
        <p:spPr>
          <a:xfrm>
            <a:off x="1325105" y="6466877"/>
            <a:ext cx="3417376" cy="19669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4BBE7A4-FA84-D182-22A0-DB34FD79E06A}"/>
              </a:ext>
            </a:extLst>
          </p:cNvPr>
          <p:cNvSpPr/>
          <p:nvPr/>
        </p:nvSpPr>
        <p:spPr>
          <a:xfrm>
            <a:off x="1325105" y="4382079"/>
            <a:ext cx="3417376" cy="1795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669A88F-3E90-0E7E-D49E-430D94E9BBC0}"/>
              </a:ext>
            </a:extLst>
          </p:cNvPr>
          <p:cNvSpPr/>
          <p:nvPr/>
        </p:nvSpPr>
        <p:spPr>
          <a:xfrm>
            <a:off x="1325527" y="5764058"/>
            <a:ext cx="3417376" cy="1795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8F42EC2-A697-E081-1FE6-53BEA066987D}"/>
              </a:ext>
            </a:extLst>
          </p:cNvPr>
          <p:cNvSpPr/>
          <p:nvPr/>
        </p:nvSpPr>
        <p:spPr>
          <a:xfrm>
            <a:off x="1325105" y="2324746"/>
            <a:ext cx="3417376" cy="232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717B95C-0EFD-D7F6-6666-184E448944B4}"/>
              </a:ext>
            </a:extLst>
          </p:cNvPr>
          <p:cNvSpPr/>
          <p:nvPr/>
        </p:nvSpPr>
        <p:spPr>
          <a:xfrm>
            <a:off x="1348775" y="3040808"/>
            <a:ext cx="3417376" cy="1795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DB48057-C547-B7FD-714D-CA00EF78B990}"/>
              </a:ext>
            </a:extLst>
          </p:cNvPr>
          <p:cNvSpPr/>
          <p:nvPr/>
        </p:nvSpPr>
        <p:spPr>
          <a:xfrm>
            <a:off x="1347850" y="4561620"/>
            <a:ext cx="3371885" cy="340364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371AE73-F0E7-5093-7B90-1FCBAFE3BCD1}"/>
              </a:ext>
            </a:extLst>
          </p:cNvPr>
          <p:cNvSpPr/>
          <p:nvPr/>
        </p:nvSpPr>
        <p:spPr>
          <a:xfrm>
            <a:off x="1347850" y="3220351"/>
            <a:ext cx="3371885" cy="312082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Rectangle 16">
            <a:extLst>
              <a:ext uri="{FF2B5EF4-FFF2-40B4-BE49-F238E27FC236}">
                <a16:creationId xmlns:a16="http://schemas.microsoft.com/office/drawing/2014/main" id="{FA5BF85F-D35B-1D78-B7DB-3220FBD0D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3230" y="1509193"/>
            <a:ext cx="5806077" cy="461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Adaboost</a:t>
            </a:r>
            <a:r>
              <a:rPr lang="en-US" altLang="ko-KR" sz="1400" dirty="0"/>
              <a:t> 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0.9134, AUC 0.9464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정밀도와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재현율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균형 우수.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CatBoost</a:t>
            </a:r>
            <a:r>
              <a:rPr lang="en-US" altLang="ko-KR" sz="1400" dirty="0"/>
              <a:t>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altLang="ko-KR" sz="1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0.9274, AUC 0.9763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정밀도와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재현율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크게 향상.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b="1" dirty="0"/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ExtraTrees</a:t>
            </a:r>
            <a:r>
              <a:rPr lang="en-US" altLang="ko-KR" sz="1400" dirty="0"/>
              <a:t> 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Grid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Search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와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Random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Search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유사한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약 0.916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두 기법 모두 기본적인 최적화 제공.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Gradient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Boosting</a:t>
            </a: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-&gt;</a:t>
            </a:r>
            <a:r>
              <a:rPr lang="en-US" altLang="ko-KR" sz="1400" dirty="0"/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0.9281, AUC 0.981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성능 향상 폭 가장 큼.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LightGBM</a:t>
            </a:r>
            <a:r>
              <a:rPr lang="en-US" altLang="ko-KR" sz="1400" dirty="0"/>
              <a:t> 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Grid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Search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와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Random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Search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우수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약 0.926</a:t>
            </a:r>
            <a:r>
              <a:rPr lang="en-US" altLang="ko-KR" sz="1400" dirty="0"/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Algorithm은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상대적으로 낮은 성능.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Random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Forest</a:t>
            </a:r>
            <a:r>
              <a:rPr lang="en-US" altLang="ko-KR" sz="1400" dirty="0"/>
              <a:t> -&gt;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0.9197</a:t>
            </a:r>
            <a:r>
              <a:rPr lang="en-US" altLang="ko-KR" sz="1400" dirty="0"/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복잡한 탐색 공간에서 효과적.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XGBoost</a:t>
            </a:r>
            <a:r>
              <a:rPr lang="en-US" altLang="ko-KR" sz="1400" dirty="0"/>
              <a:t> -&gt;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0.9379, AUC 0.9571.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정밀도와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재현율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모두 탁월.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3940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666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성능 지표 별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0F048F-601E-C4D3-6B3A-805ADA6D3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149" y="1729467"/>
            <a:ext cx="5132829" cy="3080137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0AE3B285-C11F-DE21-DAF3-CCF59DBA0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2100" y="1785099"/>
            <a:ext cx="5040122" cy="302450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57920BE-AD7F-10BE-87C3-D3514213CA2B}"/>
              </a:ext>
            </a:extLst>
          </p:cNvPr>
          <p:cNvSpPr txBox="1"/>
          <p:nvPr/>
        </p:nvSpPr>
        <p:spPr>
          <a:xfrm>
            <a:off x="7262353" y="1132243"/>
            <a:ext cx="610245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1200" b="1" dirty="0"/>
              <a:t>Accuracy</a:t>
            </a:r>
            <a:r>
              <a:rPr lang="en-US" altLang="ko-KR" sz="1200" dirty="0"/>
              <a:t>: </a:t>
            </a:r>
            <a:r>
              <a:rPr lang="ko-KR" altLang="en-US" sz="1200" dirty="0"/>
              <a:t>전반적인 분류 정확도를 평가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클래스 불균형 상황에서는 성능을 과대평가할 가능성 존재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200" b="1" dirty="0"/>
              <a:t>F1 Score</a:t>
            </a:r>
            <a:r>
              <a:rPr lang="en-US" altLang="ko-KR" sz="1200" dirty="0"/>
              <a:t>: </a:t>
            </a:r>
            <a:r>
              <a:rPr lang="ko-KR" altLang="en-US" sz="1200" dirty="0"/>
              <a:t>정밀도와 재현율을 모두 고려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클래스 불균형 문제에 민감하게 반응</a:t>
            </a:r>
            <a:r>
              <a:rPr lang="en-US" altLang="ko-KR" sz="1200" dirty="0"/>
              <a:t>.</a:t>
            </a:r>
          </a:p>
          <a:p>
            <a:pPr algn="l"/>
            <a:endParaRPr lang="en-US" altLang="ko-KR" sz="1200" b="0" i="0" dirty="0">
              <a:effectLst/>
              <a:latin typeface="Söhne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A805476-4386-601F-2C7F-D65E56CAB3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0080" y="4747920"/>
            <a:ext cx="6235425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400" dirty="0" err="1"/>
              <a:t>Genetic</a:t>
            </a:r>
            <a:r>
              <a:rPr lang="ko-KR" altLang="ko-KR" sz="1400" dirty="0"/>
              <a:t> </a:t>
            </a:r>
            <a:r>
              <a:rPr lang="ko-KR" altLang="ko-KR" sz="1400" dirty="0" err="1"/>
              <a:t>Algorithm</a:t>
            </a:r>
            <a:r>
              <a:rPr lang="ko-KR" altLang="ko-KR" sz="14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400" dirty="0"/>
              <a:t>	</a:t>
            </a:r>
            <a:r>
              <a:rPr lang="ko-KR" altLang="ko-KR" sz="1400" dirty="0"/>
              <a:t>대부분의 모델에서 </a:t>
            </a:r>
            <a:r>
              <a:rPr lang="ko-KR" altLang="ko-KR" sz="1400" dirty="0" err="1"/>
              <a:t>Accuracy와</a:t>
            </a:r>
            <a:r>
              <a:rPr lang="ko-KR" altLang="ko-KR" sz="1400" dirty="0"/>
              <a:t> F1 </a:t>
            </a:r>
            <a:r>
              <a:rPr lang="ko-KR" altLang="ko-KR" sz="1400" dirty="0" err="1"/>
              <a:t>Score</a:t>
            </a:r>
            <a:r>
              <a:rPr lang="ko-KR" altLang="ko-KR" sz="1400" dirty="0"/>
              <a:t> 모두에서 최고 성능.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400" dirty="0"/>
              <a:t>	</a:t>
            </a:r>
            <a:r>
              <a:rPr lang="ko-KR" altLang="ko-KR" sz="1400" dirty="0" err="1"/>
              <a:t>Gradient</a:t>
            </a:r>
            <a:r>
              <a:rPr lang="ko-KR" altLang="ko-KR" sz="1400" dirty="0"/>
              <a:t> </a:t>
            </a:r>
            <a:r>
              <a:rPr lang="ko-KR" altLang="ko-KR" sz="1400" dirty="0" err="1"/>
              <a:t>Boosting</a:t>
            </a:r>
            <a:r>
              <a:rPr lang="ko-KR" altLang="ko-KR" sz="1400" dirty="0"/>
              <a:t>, </a:t>
            </a:r>
            <a:r>
              <a:rPr lang="ko-KR" altLang="ko-KR" sz="1400" dirty="0" err="1"/>
              <a:t>CatBoost</a:t>
            </a:r>
            <a:r>
              <a:rPr lang="ko-KR" altLang="ko-KR" sz="1400" dirty="0"/>
              <a:t>, </a:t>
            </a:r>
            <a:r>
              <a:rPr lang="ko-KR" altLang="ko-KR" sz="1400" dirty="0" err="1"/>
              <a:t>XGBoost에서</a:t>
            </a:r>
            <a:r>
              <a:rPr lang="ko-KR" altLang="ko-KR" sz="1400" dirty="0"/>
              <a:t> 두드러진 성능 향상.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400" dirty="0" err="1"/>
              <a:t>Grid</a:t>
            </a:r>
            <a:r>
              <a:rPr lang="ko-KR" altLang="ko-KR" sz="1400" dirty="0"/>
              <a:t> </a:t>
            </a:r>
            <a:r>
              <a:rPr lang="ko-KR" altLang="ko-KR" sz="1400" dirty="0" err="1"/>
              <a:t>Search와</a:t>
            </a:r>
            <a:r>
              <a:rPr lang="ko-KR" altLang="ko-KR" sz="1400" dirty="0"/>
              <a:t> </a:t>
            </a:r>
            <a:r>
              <a:rPr lang="ko-KR" altLang="ko-KR" sz="1400" dirty="0" err="1"/>
              <a:t>Random</a:t>
            </a:r>
            <a:r>
              <a:rPr lang="ko-KR" altLang="ko-KR" sz="1400" dirty="0"/>
              <a:t> </a:t>
            </a:r>
            <a:r>
              <a:rPr lang="ko-KR" altLang="ko-KR" sz="1400" dirty="0" err="1"/>
              <a:t>Search</a:t>
            </a:r>
            <a:r>
              <a:rPr lang="ko-KR" altLang="ko-KR" sz="14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400" dirty="0"/>
              <a:t>	</a:t>
            </a:r>
            <a:r>
              <a:rPr lang="ko-KR" altLang="ko-KR" sz="1400" dirty="0" err="1"/>
              <a:t>Adaboost</a:t>
            </a:r>
            <a:r>
              <a:rPr lang="ko-KR" altLang="ko-KR" sz="1400" dirty="0"/>
              <a:t>, </a:t>
            </a:r>
            <a:r>
              <a:rPr lang="ko-KR" altLang="ko-KR" sz="1400" dirty="0" err="1"/>
              <a:t>ExtraTree</a:t>
            </a:r>
            <a:r>
              <a:rPr lang="ko-KR" altLang="ko-KR" sz="1400" dirty="0"/>
              <a:t>, </a:t>
            </a:r>
            <a:r>
              <a:rPr lang="ko-KR" altLang="ko-KR" sz="1400" dirty="0" err="1"/>
              <a:t>RandomForest에서</a:t>
            </a:r>
            <a:r>
              <a:rPr lang="ko-KR" altLang="ko-KR" sz="1400" dirty="0"/>
              <a:t> 안정적 성능.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400" dirty="0" err="1"/>
              <a:t>Bayesian</a:t>
            </a:r>
            <a:r>
              <a:rPr lang="ko-KR" altLang="ko-KR" sz="1400" dirty="0"/>
              <a:t> </a:t>
            </a:r>
            <a:r>
              <a:rPr lang="ko-KR" altLang="ko-KR" sz="1400" dirty="0" err="1"/>
              <a:t>Search</a:t>
            </a:r>
            <a:r>
              <a:rPr lang="ko-KR" altLang="ko-KR" sz="14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400" dirty="0"/>
              <a:t>	</a:t>
            </a:r>
            <a:r>
              <a:rPr lang="ko-KR" altLang="ko-KR" sz="1400" dirty="0"/>
              <a:t>효율성과 성능의 균형 제공.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400" dirty="0"/>
              <a:t>	</a:t>
            </a:r>
            <a:r>
              <a:rPr lang="ko-KR" altLang="ko-KR" sz="1400" dirty="0"/>
              <a:t>복잡한 모델에서는 </a:t>
            </a:r>
            <a:r>
              <a:rPr lang="ko-KR" altLang="ko-KR" sz="1400" dirty="0" err="1"/>
              <a:t>Genetic</a:t>
            </a:r>
            <a:r>
              <a:rPr lang="ko-KR" altLang="ko-KR" sz="1400" dirty="0"/>
              <a:t> </a:t>
            </a:r>
            <a:r>
              <a:rPr lang="ko-KR" altLang="ko-KR" sz="1400" dirty="0" err="1"/>
              <a:t>Algorithm에</a:t>
            </a:r>
            <a:r>
              <a:rPr lang="ko-KR" altLang="ko-KR" sz="1400" dirty="0"/>
              <a:t> 약간 미치지 못함.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ko-KR" altLang="ko-KR" sz="1400" dirty="0"/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E994F427-C61E-F5CE-DC1A-6FA588F496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0978" y="4710095"/>
            <a:ext cx="653916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200" dirty="0" err="1"/>
              <a:t>Adaboost</a:t>
            </a:r>
            <a:r>
              <a:rPr lang="ko-KR" altLang="ko-KR" sz="1200" dirty="0"/>
              <a:t>:</a:t>
            </a:r>
            <a:endParaRPr lang="en-US" altLang="ko-KR" sz="1200" dirty="0"/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 	-&gt; </a:t>
            </a:r>
            <a:r>
              <a:rPr lang="ko-KR" altLang="ko-KR" sz="1200" dirty="0" err="1"/>
              <a:t>Genetic</a:t>
            </a:r>
            <a:r>
              <a:rPr lang="ko-KR" altLang="ko-KR" sz="1200" dirty="0"/>
              <a:t> </a:t>
            </a:r>
            <a:r>
              <a:rPr lang="ko-KR" altLang="ko-KR" sz="1200" dirty="0" err="1"/>
              <a:t>Algorithm이</a:t>
            </a:r>
            <a:r>
              <a:rPr lang="ko-KR" altLang="ko-KR" sz="1200" dirty="0"/>
              <a:t> </a:t>
            </a:r>
            <a:r>
              <a:rPr lang="ko-KR" altLang="ko-KR" sz="1200" dirty="0" err="1"/>
              <a:t>Accuracy와</a:t>
            </a:r>
            <a:r>
              <a:rPr lang="ko-KR" altLang="ko-KR" sz="1200" dirty="0"/>
              <a:t> F1 </a:t>
            </a:r>
            <a:r>
              <a:rPr lang="ko-KR" altLang="ko-KR" sz="1200" dirty="0" err="1"/>
              <a:t>Score</a:t>
            </a:r>
            <a:r>
              <a:rPr lang="ko-KR" altLang="ko-KR" sz="1200" dirty="0"/>
              <a:t> 모두 최고 성능.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200" dirty="0" err="1"/>
              <a:t>RandomForest</a:t>
            </a:r>
            <a:r>
              <a:rPr lang="ko-KR" altLang="ko-KR" sz="1200" dirty="0"/>
              <a:t>, </a:t>
            </a:r>
            <a:r>
              <a:rPr lang="ko-KR" altLang="ko-KR" sz="1200" dirty="0" err="1"/>
              <a:t>ExtraTree</a:t>
            </a:r>
            <a:r>
              <a:rPr lang="ko-KR" altLang="ko-KR" sz="12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 	-&gt; </a:t>
            </a:r>
            <a:r>
              <a:rPr lang="ko-KR" altLang="ko-KR" sz="1200" dirty="0" err="1"/>
              <a:t>Grid</a:t>
            </a:r>
            <a:r>
              <a:rPr lang="ko-KR" altLang="ko-KR" sz="1200" dirty="0"/>
              <a:t> </a:t>
            </a:r>
            <a:r>
              <a:rPr lang="ko-KR" altLang="ko-KR" sz="1200" dirty="0" err="1"/>
              <a:t>Search와</a:t>
            </a:r>
            <a:r>
              <a:rPr lang="ko-KR" altLang="ko-KR" sz="1200" dirty="0"/>
              <a:t> </a:t>
            </a:r>
            <a:r>
              <a:rPr lang="ko-KR" altLang="ko-KR" sz="1200" dirty="0" err="1"/>
              <a:t>Random</a:t>
            </a:r>
            <a:r>
              <a:rPr lang="ko-KR" altLang="ko-KR" sz="1200" dirty="0"/>
              <a:t> </a:t>
            </a:r>
            <a:r>
              <a:rPr lang="ko-KR" altLang="ko-KR" sz="1200" dirty="0" err="1"/>
              <a:t>Search가</a:t>
            </a:r>
            <a:r>
              <a:rPr lang="ko-KR" altLang="ko-KR" sz="1200" dirty="0"/>
              <a:t> 유사한 </a:t>
            </a:r>
            <a:r>
              <a:rPr lang="ko-KR" altLang="ko-KR" sz="1200" dirty="0" err="1"/>
              <a:t>Accuracy</a:t>
            </a:r>
            <a:r>
              <a:rPr lang="ko-KR" altLang="ko-KR" sz="1200" dirty="0"/>
              <a:t> 성능.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	    </a:t>
            </a:r>
            <a:r>
              <a:rPr lang="ko-KR" altLang="ko-KR" sz="1200" dirty="0"/>
              <a:t>F1 </a:t>
            </a:r>
            <a:r>
              <a:rPr lang="ko-KR" altLang="ko-KR" sz="1200" dirty="0" err="1"/>
              <a:t>Score에서</a:t>
            </a:r>
            <a:r>
              <a:rPr lang="ko-KR" altLang="ko-KR" sz="1200" dirty="0"/>
              <a:t> 약간 차이를 보여 클래스 불균형 문제 대응 확인.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200" dirty="0" err="1"/>
              <a:t>Gradient</a:t>
            </a:r>
            <a:r>
              <a:rPr lang="ko-KR" altLang="ko-KR" sz="1200" dirty="0"/>
              <a:t> </a:t>
            </a:r>
            <a:r>
              <a:rPr lang="ko-KR" altLang="ko-KR" sz="1200" dirty="0" err="1"/>
              <a:t>Boosting</a:t>
            </a:r>
            <a:r>
              <a:rPr lang="ko-KR" altLang="ko-KR" sz="1200" dirty="0"/>
              <a:t>, </a:t>
            </a:r>
            <a:r>
              <a:rPr lang="ko-KR" altLang="ko-KR" sz="1200" dirty="0" err="1"/>
              <a:t>CatBoost</a:t>
            </a:r>
            <a:r>
              <a:rPr lang="ko-KR" altLang="ko-KR" sz="1200" dirty="0"/>
              <a:t>, </a:t>
            </a:r>
            <a:r>
              <a:rPr lang="ko-KR" altLang="ko-KR" sz="1200" dirty="0" err="1"/>
              <a:t>XGBoost</a:t>
            </a:r>
            <a:r>
              <a:rPr lang="ko-KR" altLang="ko-KR" sz="12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	 -&gt; </a:t>
            </a:r>
            <a:r>
              <a:rPr lang="ko-KR" altLang="ko-KR" sz="1200" dirty="0" err="1"/>
              <a:t>Genetic</a:t>
            </a:r>
            <a:r>
              <a:rPr lang="ko-KR" altLang="ko-KR" sz="1200" dirty="0"/>
              <a:t> </a:t>
            </a:r>
            <a:r>
              <a:rPr lang="ko-KR" altLang="ko-KR" sz="1200" dirty="0" err="1"/>
              <a:t>Algorithm이</a:t>
            </a:r>
            <a:r>
              <a:rPr lang="ko-KR" altLang="ko-KR" sz="1200" dirty="0"/>
              <a:t> 두 지표에서 최고 성능.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    	     </a:t>
            </a:r>
            <a:r>
              <a:rPr lang="ko-KR" altLang="ko-KR" sz="1200" dirty="0" err="1"/>
              <a:t>Bayesian</a:t>
            </a:r>
            <a:r>
              <a:rPr lang="ko-KR" altLang="ko-KR" sz="1200" dirty="0"/>
              <a:t> </a:t>
            </a:r>
            <a:r>
              <a:rPr lang="ko-KR" altLang="ko-KR" sz="1200" dirty="0" err="1"/>
              <a:t>Search도</a:t>
            </a:r>
            <a:r>
              <a:rPr lang="ko-KR" altLang="ko-KR" sz="1200" dirty="0"/>
              <a:t> 우수했으나 탐색 복잡성에서 </a:t>
            </a:r>
            <a:r>
              <a:rPr lang="ko-KR" altLang="ko-KR" sz="1200" dirty="0" err="1"/>
              <a:t>Genetic</a:t>
            </a:r>
            <a:r>
              <a:rPr lang="ko-KR" altLang="ko-KR" sz="1200" dirty="0"/>
              <a:t> </a:t>
            </a:r>
            <a:r>
              <a:rPr lang="ko-KR" altLang="ko-KR" sz="1200" dirty="0" err="1"/>
              <a:t>Algorithm이</a:t>
            </a:r>
            <a:r>
              <a:rPr lang="ko-KR" altLang="ko-KR" sz="1200" dirty="0"/>
              <a:t> 우위.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200" dirty="0" err="1"/>
              <a:t>LightGBM</a:t>
            </a:r>
            <a:r>
              <a:rPr lang="ko-KR" altLang="ko-KR" sz="12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	-&gt; </a:t>
            </a:r>
            <a:r>
              <a:rPr lang="ko-KR" altLang="ko-KR" sz="1200" dirty="0" err="1"/>
              <a:t>Random</a:t>
            </a:r>
            <a:r>
              <a:rPr lang="ko-KR" altLang="ko-KR" sz="1200" dirty="0"/>
              <a:t> </a:t>
            </a:r>
            <a:r>
              <a:rPr lang="ko-KR" altLang="ko-KR" sz="1200" dirty="0" err="1"/>
              <a:t>Search와</a:t>
            </a:r>
            <a:r>
              <a:rPr lang="ko-KR" altLang="ko-KR" sz="1200" dirty="0"/>
              <a:t> </a:t>
            </a:r>
            <a:r>
              <a:rPr lang="ko-KR" altLang="ko-KR" sz="1200" dirty="0" err="1"/>
              <a:t>Genetic</a:t>
            </a:r>
            <a:r>
              <a:rPr lang="ko-KR" altLang="ko-KR" sz="1200" dirty="0"/>
              <a:t> </a:t>
            </a:r>
            <a:r>
              <a:rPr lang="ko-KR" altLang="ko-KR" sz="1200" dirty="0" err="1"/>
              <a:t>Algorithm이</a:t>
            </a:r>
            <a:r>
              <a:rPr lang="ko-KR" altLang="ko-KR" sz="1200" dirty="0"/>
              <a:t> 높은 성능.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            </a:t>
            </a:r>
            <a:r>
              <a:rPr lang="ko-KR" altLang="ko-KR" sz="1200" dirty="0" err="1"/>
              <a:t>Grid</a:t>
            </a:r>
            <a:r>
              <a:rPr lang="ko-KR" altLang="ko-KR" sz="1200" dirty="0"/>
              <a:t> </a:t>
            </a:r>
            <a:r>
              <a:rPr lang="ko-KR" altLang="ko-KR" sz="1200" dirty="0" err="1"/>
              <a:t>Search는</a:t>
            </a:r>
            <a:r>
              <a:rPr lang="ko-KR" altLang="ko-KR" sz="1200" dirty="0"/>
              <a:t> </a:t>
            </a:r>
            <a:r>
              <a:rPr lang="ko-KR" altLang="ko-KR" sz="1200" dirty="0" err="1"/>
              <a:t>LightGBM</a:t>
            </a:r>
            <a:r>
              <a:rPr lang="ko-KR" altLang="ko-KR" sz="1200" dirty="0"/>
              <a:t> 특성과 부합하지 않아 낮은 성능.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ko-KR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21698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최적화 </a:t>
            </a:r>
            <a:r>
              <a:rPr lang="ko-KR" altLang="en-US" sz="2400" dirty="0" err="1"/>
              <a:t>기법별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63AE80-4BD6-868F-6F82-66512F14B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474" y="1704814"/>
            <a:ext cx="4298974" cy="515318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B499CF9-415E-4508-8271-008D5DF69E7D}"/>
              </a:ext>
            </a:extLst>
          </p:cNvPr>
          <p:cNvSpPr txBox="1"/>
          <p:nvPr/>
        </p:nvSpPr>
        <p:spPr>
          <a:xfrm>
            <a:off x="5093842" y="1261467"/>
            <a:ext cx="610245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Grid Search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모든 가능한 </a:t>
            </a:r>
            <a:r>
              <a:rPr lang="ko-KR" altLang="en-US" sz="1100" dirty="0" err="1"/>
              <a:t>하이퍼파라미터</a:t>
            </a:r>
            <a:r>
              <a:rPr lang="ko-KR" altLang="en-US" sz="1100" dirty="0"/>
              <a:t> 조합을 체계적으로 탐색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안정적이고 신뢰할 수 있는 최적화 제공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100" b="1" dirty="0" err="1"/>
              <a:t>Adaboost</a:t>
            </a:r>
            <a:r>
              <a:rPr lang="en-US" altLang="ko-KR" sz="1100" b="1" dirty="0"/>
              <a:t>, </a:t>
            </a:r>
            <a:r>
              <a:rPr lang="en-US" altLang="ko-KR" sz="1100" b="1" dirty="0" err="1"/>
              <a:t>RandomForest</a:t>
            </a:r>
            <a:r>
              <a:rPr lang="en-US" altLang="ko-KR" sz="1100" b="1" dirty="0"/>
              <a:t>, </a:t>
            </a:r>
            <a:r>
              <a:rPr lang="en-US" altLang="ko-KR" sz="1100" b="1" dirty="0" err="1"/>
              <a:t>XGBoost</a:t>
            </a:r>
            <a:r>
              <a:rPr lang="en-US" altLang="ko-KR" sz="1100" dirty="0"/>
              <a:t>: </a:t>
            </a:r>
            <a:r>
              <a:rPr lang="ko-KR" altLang="en-US" sz="1100" dirty="0"/>
              <a:t>일관된 결과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100" b="1" dirty="0" err="1"/>
              <a:t>CatBoost</a:t>
            </a:r>
            <a:r>
              <a:rPr lang="en-US" altLang="ko-KR" sz="1100" b="1" dirty="0"/>
              <a:t> (F1: 0.922), </a:t>
            </a:r>
            <a:r>
              <a:rPr lang="en-US" altLang="ko-KR" sz="1100" b="1" dirty="0" err="1"/>
              <a:t>ExtraTree</a:t>
            </a:r>
            <a:r>
              <a:rPr lang="en-US" altLang="ko-KR" sz="1100" b="1" dirty="0"/>
              <a:t> (F1: 0.9243)</a:t>
            </a:r>
            <a:r>
              <a:rPr lang="en-US" altLang="ko-KR" sz="1100" dirty="0"/>
              <a:t>: </a:t>
            </a:r>
            <a:r>
              <a:rPr lang="ko-KR" altLang="en-US" sz="1100" dirty="0"/>
              <a:t>신뢰할 수 있는 성능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탐색 공간이 클수록 높은 연산 비용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대규모 탐색에서 시간과 자원 소모</a:t>
            </a:r>
            <a:r>
              <a:rPr lang="en-US" altLang="ko-KR" sz="1100" dirty="0"/>
              <a:t>.</a:t>
            </a:r>
          </a:p>
          <a:p>
            <a:pPr marL="0" lvl="1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r>
              <a:rPr lang="en-US" altLang="ko-KR" sz="1600" b="1" dirty="0"/>
              <a:t>Random Search</a:t>
            </a:r>
            <a:endParaRPr lang="ko-KR" altLang="en-US" sz="16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무작위로 조합 선택하여 탐색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효율적이지만</a:t>
            </a:r>
            <a:r>
              <a:rPr lang="en-US" altLang="ko-KR" sz="1100" dirty="0"/>
              <a:t>, </a:t>
            </a:r>
            <a:r>
              <a:rPr lang="ko-KR" altLang="en-US" sz="1100" dirty="0"/>
              <a:t>최적의 조합 보장하지 않음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100" b="1" dirty="0" err="1"/>
              <a:t>CatBoost</a:t>
            </a:r>
            <a:r>
              <a:rPr lang="en-US" altLang="ko-KR" sz="1100" b="1" dirty="0"/>
              <a:t> (F1: 0.9223), </a:t>
            </a:r>
            <a:r>
              <a:rPr lang="en-US" altLang="ko-KR" sz="1100" b="1" dirty="0" err="1"/>
              <a:t>GradientBoosting</a:t>
            </a:r>
            <a:r>
              <a:rPr lang="en-US" altLang="ko-KR" sz="1100" b="1" dirty="0"/>
              <a:t> (F1: 0.9255)</a:t>
            </a:r>
            <a:r>
              <a:rPr lang="en-US" altLang="ko-KR" sz="1100" dirty="0"/>
              <a:t>: </a:t>
            </a:r>
            <a:r>
              <a:rPr lang="ko-KR" altLang="en-US" sz="1100" dirty="0"/>
              <a:t>우수한 성능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성능의 일관성 부족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전역 최적해로 수렴하는 데 한계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r>
              <a:rPr lang="en-US" altLang="ko-KR" sz="1600" b="1" dirty="0"/>
              <a:t>Bayesian Search</a:t>
            </a:r>
            <a:endParaRPr lang="ko-KR" altLang="en-US" sz="16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이전 탐색 결과를 활용하여 점진적 최적화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탐색 효율성과 정확도의 균형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100" b="1" dirty="0" err="1"/>
              <a:t>CatBoost</a:t>
            </a:r>
            <a:r>
              <a:rPr lang="en-US" altLang="ko-KR" sz="1100" b="1" dirty="0"/>
              <a:t> (F1: 0.9268), </a:t>
            </a:r>
            <a:r>
              <a:rPr lang="en-US" altLang="ko-KR" sz="1100" b="1" dirty="0" err="1"/>
              <a:t>LightGBM</a:t>
            </a:r>
            <a:r>
              <a:rPr lang="en-US" altLang="ko-KR" sz="1100" b="1" dirty="0"/>
              <a:t>, </a:t>
            </a:r>
            <a:r>
              <a:rPr lang="en-US" altLang="ko-KR" sz="1100" b="1" dirty="0" err="1"/>
              <a:t>GradientBoosting</a:t>
            </a:r>
            <a:r>
              <a:rPr lang="en-US" altLang="ko-KR" sz="1100" dirty="0"/>
              <a:t>: </a:t>
            </a:r>
            <a:r>
              <a:rPr lang="ko-KR" altLang="en-US" sz="1100" dirty="0"/>
              <a:t>높은 성능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초기 설정에 따라 성능 편차 발생 가능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초기 탐색 단계에서의 효율 저하 우려</a:t>
            </a:r>
            <a:r>
              <a:rPr lang="en-US" altLang="ko-KR" sz="1100" dirty="0"/>
              <a:t>.</a:t>
            </a:r>
          </a:p>
          <a:p>
            <a:pPr marL="0" lvl="1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r>
              <a:rPr lang="en-US" altLang="ko-KR" sz="1600" b="1" dirty="0"/>
              <a:t>Genetic Algorithm</a:t>
            </a:r>
            <a:endParaRPr lang="ko-KR" altLang="en-US" sz="16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진화적 연산으로 전역 최적화 가능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선택</a:t>
            </a:r>
            <a:r>
              <a:rPr lang="en-US" altLang="ko-KR" sz="1100" dirty="0"/>
              <a:t>, </a:t>
            </a:r>
            <a:r>
              <a:rPr lang="ko-KR" altLang="en-US" sz="1100" dirty="0"/>
              <a:t>교차</a:t>
            </a:r>
            <a:r>
              <a:rPr lang="en-US" altLang="ko-KR" sz="1100" dirty="0"/>
              <a:t>, </a:t>
            </a:r>
            <a:r>
              <a:rPr lang="ko-KR" altLang="en-US" sz="1100" dirty="0"/>
              <a:t>돌연변이를 통해 성능 극대화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100" b="1" dirty="0" err="1"/>
              <a:t>Adaboost</a:t>
            </a:r>
            <a:r>
              <a:rPr lang="en-US" altLang="ko-KR" sz="1100" b="1" dirty="0"/>
              <a:t> (F1: 0.9223), </a:t>
            </a:r>
            <a:r>
              <a:rPr lang="en-US" altLang="ko-KR" sz="1100" b="1" dirty="0" err="1"/>
              <a:t>CatBoost</a:t>
            </a:r>
            <a:r>
              <a:rPr lang="en-US" altLang="ko-KR" sz="1100" b="1" dirty="0"/>
              <a:t> (F1: 0.9408), </a:t>
            </a:r>
            <a:r>
              <a:rPr lang="en-US" altLang="ko-KR" sz="1100" b="1" dirty="0" err="1"/>
              <a:t>GradientBoosting</a:t>
            </a:r>
            <a:r>
              <a:rPr lang="en-US" altLang="ko-KR" sz="1100" b="1" dirty="0"/>
              <a:t> (F1: 0.947)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모든 모델에서 최고 성능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높은 연산 비용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수렴 속도가 느려질 가능성</a:t>
            </a:r>
            <a:r>
              <a:rPr lang="en-US" altLang="ko-KR" sz="1100" dirty="0"/>
              <a:t>.</a:t>
            </a:r>
          </a:p>
          <a:p>
            <a:pPr algn="l"/>
            <a:endParaRPr lang="en-US" altLang="ko-KR" sz="1100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29920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최적화 </a:t>
            </a:r>
            <a:r>
              <a:rPr lang="ko-KR" altLang="en-US" sz="2400" dirty="0" err="1"/>
              <a:t>기법별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01698013-5985-716F-D519-292062189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57" y="2080121"/>
            <a:ext cx="4678767" cy="3510077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5166B4-ABFB-25AF-769B-35C27210A9FB}"/>
              </a:ext>
            </a:extLst>
          </p:cNvPr>
          <p:cNvSpPr txBox="1"/>
          <p:nvPr/>
        </p:nvSpPr>
        <p:spPr>
          <a:xfrm>
            <a:off x="517474" y="5713442"/>
            <a:ext cx="844615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최적화 기법이 트리 기반 앙상블 모델의 성능</a:t>
            </a:r>
            <a:r>
              <a:rPr lang="en-US" altLang="ko-KR" sz="1600" dirty="0"/>
              <a:t>(</a:t>
            </a:r>
            <a:r>
              <a:rPr lang="ko-KR" altLang="en-US" sz="1600" dirty="0"/>
              <a:t>정확도</a:t>
            </a:r>
            <a:r>
              <a:rPr lang="en-US" altLang="ko-KR" sz="1600" dirty="0"/>
              <a:t>)</a:t>
            </a:r>
            <a:r>
              <a:rPr lang="ko-KR" altLang="en-US" sz="1600" dirty="0"/>
              <a:t>에 미치는 영향을 시각화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각 기법의 성능 차이를 비교하여 모델 특성에 적합한 최적화 전략 파악</a:t>
            </a:r>
            <a:r>
              <a:rPr lang="en-US" altLang="ko-KR" sz="1600" dirty="0"/>
              <a:t>.</a:t>
            </a:r>
          </a:p>
          <a:p>
            <a:pPr lvl="1"/>
            <a:endParaRPr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9BC208-E3BA-59BF-C4CB-8684F2E5BB1F}"/>
              </a:ext>
            </a:extLst>
          </p:cNvPr>
          <p:cNvSpPr txBox="1"/>
          <p:nvPr/>
        </p:nvSpPr>
        <p:spPr>
          <a:xfrm>
            <a:off x="5156521" y="2485149"/>
            <a:ext cx="7350611" cy="2947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Genetic Algorithm</a:t>
            </a:r>
            <a:r>
              <a:rPr lang="en-US" altLang="ko-KR" dirty="0"/>
              <a:t>: </a:t>
            </a:r>
            <a:r>
              <a:rPr lang="ko-KR" altLang="en-US" dirty="0"/>
              <a:t>복잡한 모델에서 최적 성능 제공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Grid Search</a:t>
            </a:r>
            <a:r>
              <a:rPr lang="en-US" altLang="ko-KR" dirty="0"/>
              <a:t>: </a:t>
            </a:r>
            <a:r>
              <a:rPr lang="ko-KR" altLang="en-US" dirty="0"/>
              <a:t>단순한 모델에서 안정적 성능 보장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Bayesian Search</a:t>
            </a:r>
            <a:r>
              <a:rPr lang="en-US" altLang="ko-KR" dirty="0"/>
              <a:t>: </a:t>
            </a:r>
            <a:r>
              <a:rPr lang="ko-KR" altLang="en-US" dirty="0"/>
              <a:t>탐색 효율성 우수</a:t>
            </a:r>
            <a:r>
              <a:rPr lang="en-US" altLang="ko-KR" dirty="0"/>
              <a:t>, </a:t>
            </a:r>
            <a:r>
              <a:rPr lang="ko-KR" altLang="en-US" dirty="0"/>
              <a:t>일부 편차 존재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Random Search</a:t>
            </a:r>
            <a:r>
              <a:rPr lang="en-US" altLang="ko-KR" dirty="0"/>
              <a:t>: </a:t>
            </a:r>
            <a:r>
              <a:rPr lang="ko-KR" altLang="en-US" dirty="0"/>
              <a:t>단순 모델에서 효과적</a:t>
            </a:r>
            <a:r>
              <a:rPr lang="en-US" altLang="ko-KR" dirty="0"/>
              <a:t>, </a:t>
            </a:r>
            <a:r>
              <a:rPr lang="ko-KR" altLang="en-US" dirty="0"/>
              <a:t>복잡한 모델에서는 한계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최적화 전략</a:t>
            </a:r>
            <a:r>
              <a:rPr lang="en-US" altLang="ko-KR" dirty="0"/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모델 특성과 탐색 공간 복잡성을 고려한 최적화 기법 선택 필요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622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621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모델과 최적화 기법 간 상호작용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114F47A4-75AB-77AD-2722-3D44550BB0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868" y="2236509"/>
            <a:ext cx="5040122" cy="3353689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45B8F97-F932-3F32-EBFA-6BB4E6691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268" y="2388909"/>
            <a:ext cx="5040122" cy="3353689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624143-2824-E4EF-770A-57AB49B8F4E0}"/>
              </a:ext>
            </a:extLst>
          </p:cNvPr>
          <p:cNvSpPr txBox="1"/>
          <p:nvPr/>
        </p:nvSpPr>
        <p:spPr>
          <a:xfrm>
            <a:off x="6247790" y="1729467"/>
            <a:ext cx="6102456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Genetic Algorithm</a:t>
            </a:r>
            <a:r>
              <a:rPr lang="en-US" altLang="ko-KR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/>
              <a:t>대부분의 모델에서 최고 정확도 기록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400" dirty="0" err="1"/>
              <a:t>GradientBoosting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CatBoost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LightGBM</a:t>
            </a:r>
            <a:r>
              <a:rPr lang="ko-KR" altLang="en-US" sz="1400" dirty="0"/>
              <a:t>에서 두드러진 성능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 err="1"/>
              <a:t>비선형적이고</a:t>
            </a:r>
            <a:r>
              <a:rPr lang="ko-KR" altLang="en-US" sz="1400" dirty="0"/>
              <a:t> 복잡한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공간에서 효과적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r>
              <a:rPr lang="en-US" altLang="ko-KR" sz="1400" b="1" dirty="0"/>
              <a:t>Bayesian Search</a:t>
            </a:r>
            <a:r>
              <a:rPr lang="en-US" altLang="ko-KR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/>
              <a:t>안정성과 효율성을 겸비</a:t>
            </a:r>
            <a:r>
              <a:rPr lang="en-US" altLang="ko-KR" sz="1400" dirty="0"/>
              <a:t>, Genetic Algorithm </a:t>
            </a:r>
            <a:r>
              <a:rPr lang="ko-KR" altLang="en-US" sz="1400" dirty="0"/>
              <a:t>다음으로 높은 성능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400" dirty="0" err="1"/>
              <a:t>CatBoost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LightGBM</a:t>
            </a:r>
            <a:r>
              <a:rPr lang="ko-KR" altLang="en-US" sz="1400" dirty="0"/>
              <a:t>에서 안정적이고 일관된 결과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r>
              <a:rPr lang="en-US" altLang="ko-KR" sz="1400" b="1" dirty="0"/>
              <a:t>Grid Search</a:t>
            </a:r>
            <a:r>
              <a:rPr lang="en-US" altLang="ko-KR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400" dirty="0" err="1"/>
              <a:t>Adaboost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RandomForest</a:t>
            </a:r>
            <a:r>
              <a:rPr lang="ko-KR" altLang="en-US" sz="1400" dirty="0"/>
              <a:t>와 같은 단순 모델에서 안정적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/>
              <a:t>복잡한 모델에서는 탐색 공간 제약으로 한계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r>
              <a:rPr lang="en-US" altLang="ko-KR" sz="1400" b="1" dirty="0"/>
              <a:t>Random Search</a:t>
            </a:r>
            <a:r>
              <a:rPr lang="en-US" altLang="ko-KR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/>
              <a:t>성능 변동성이 크며</a:t>
            </a:r>
            <a:r>
              <a:rPr lang="en-US" altLang="ko-KR" sz="1400" dirty="0"/>
              <a:t>, </a:t>
            </a:r>
            <a:r>
              <a:rPr lang="ko-KR" altLang="en-US" sz="1400" dirty="0"/>
              <a:t>복잡한 모델에서는 성능 개선 제한적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/>
              <a:t>단순 모델에서 비교적 안정적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r>
              <a:rPr lang="ko-KR" altLang="en-US" sz="1400" b="1" dirty="0" err="1"/>
              <a:t>모델별</a:t>
            </a:r>
            <a:r>
              <a:rPr lang="ko-KR" altLang="en-US" sz="1400" b="1" dirty="0"/>
              <a:t> 특징</a:t>
            </a:r>
            <a:r>
              <a:rPr lang="en-US" altLang="ko-KR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400" dirty="0" err="1"/>
              <a:t>GradientBoosting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CatBoost</a:t>
            </a:r>
            <a:r>
              <a:rPr lang="en-US" altLang="ko-KR" sz="1400" dirty="0"/>
              <a:t>: </a:t>
            </a:r>
            <a:r>
              <a:rPr lang="ko-KR" altLang="en-US" sz="1400" dirty="0"/>
              <a:t>최적화 기법에 민감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400" dirty="0" err="1"/>
              <a:t>Adaboost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RandomForest</a:t>
            </a:r>
            <a:r>
              <a:rPr lang="en-US" altLang="ko-KR" sz="1400" dirty="0"/>
              <a:t>: </a:t>
            </a:r>
            <a:r>
              <a:rPr lang="ko-KR" altLang="en-US" sz="1400" dirty="0"/>
              <a:t>안정적 성능</a:t>
            </a:r>
            <a:r>
              <a:rPr lang="en-US" altLang="ko-KR" sz="1400" dirty="0"/>
              <a:t>, </a:t>
            </a:r>
            <a:r>
              <a:rPr lang="ko-KR" altLang="en-US" sz="1400" dirty="0"/>
              <a:t>최적화 영향 적음</a:t>
            </a:r>
            <a:r>
              <a:rPr lang="en-US" altLang="ko-KR" sz="1400" dirty="0"/>
              <a:t>.</a:t>
            </a:r>
          </a:p>
          <a:p>
            <a:pPr algn="l"/>
            <a:endParaRPr lang="en-US" altLang="ko-KR" sz="1400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15832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2381" y="6108000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5226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상위 </a:t>
            </a:r>
            <a:r>
              <a:rPr lang="en-US" altLang="ko-KR" sz="2400" dirty="0"/>
              <a:t>5</a:t>
            </a:r>
            <a:r>
              <a:rPr lang="ko-KR" altLang="en-US" sz="2400" dirty="0"/>
              <a:t>개의 모델</a:t>
            </a:r>
            <a:r>
              <a:rPr lang="en-US" altLang="ko-KR" sz="2400" dirty="0"/>
              <a:t>-</a:t>
            </a:r>
            <a:r>
              <a:rPr lang="ko-KR" altLang="en-US" sz="2400" dirty="0"/>
              <a:t>알고리즘 조합 분석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F6FC479-05CD-192A-A29F-0638B38EB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591" y="2127101"/>
            <a:ext cx="4943839" cy="30249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30B446-C3E3-578A-8D0E-FE6898BDB83A}"/>
              </a:ext>
            </a:extLst>
          </p:cNvPr>
          <p:cNvSpPr txBox="1"/>
          <p:nvPr/>
        </p:nvSpPr>
        <p:spPr>
          <a:xfrm>
            <a:off x="5664293" y="2178606"/>
            <a:ext cx="61030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상위 </a:t>
            </a:r>
            <a:r>
              <a:rPr lang="en-US" altLang="ko-KR" sz="1600" b="1" dirty="0"/>
              <a:t>5</a:t>
            </a:r>
            <a:r>
              <a:rPr lang="ko-KR" altLang="en-US" sz="1600" b="1" dirty="0"/>
              <a:t>개 조합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모두 </a:t>
            </a:r>
            <a:r>
              <a:rPr lang="en-US" altLang="ko-KR" sz="1600" b="1" dirty="0"/>
              <a:t>Genetic Algorithm </a:t>
            </a:r>
            <a:r>
              <a:rPr lang="ko-KR" altLang="en-US" sz="1600" b="1" dirty="0"/>
              <a:t>사용</a:t>
            </a:r>
            <a:endParaRPr lang="en-US" altLang="ko-KR" sz="1600" b="1" dirty="0"/>
          </a:p>
          <a:p>
            <a:endParaRPr lang="ko-KR" altLang="en-US" sz="1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600" b="1" dirty="0" err="1"/>
              <a:t>GradientBoosting</a:t>
            </a:r>
            <a:r>
              <a:rPr lang="en-US" altLang="ko-KR" sz="1600" b="1" dirty="0"/>
              <a:t> + Genetic Algorithm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모든 성능 지표에서 최고 성능 </a:t>
            </a:r>
            <a:r>
              <a:rPr lang="en-US" altLang="ko-KR" sz="1600" dirty="0"/>
              <a:t>(</a:t>
            </a:r>
            <a:r>
              <a:rPr lang="ko-KR" altLang="en-US" sz="1600" dirty="0"/>
              <a:t>정확도</a:t>
            </a:r>
            <a:r>
              <a:rPr lang="en-US" altLang="ko-KR" sz="1600" dirty="0"/>
              <a:t>, F1 Score, AUC).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복잡한 </a:t>
            </a:r>
            <a:r>
              <a:rPr lang="ko-KR" altLang="en-US" sz="1600" dirty="0" err="1"/>
              <a:t>하이퍼파라미터</a:t>
            </a:r>
            <a:r>
              <a:rPr lang="ko-KR" altLang="en-US" sz="1600" dirty="0"/>
              <a:t> 공간에서도 최적화 능력 발휘</a:t>
            </a:r>
            <a:r>
              <a:rPr lang="en-US" altLang="ko-KR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600" b="1" dirty="0" err="1"/>
              <a:t>CatBoost</a:t>
            </a:r>
            <a:r>
              <a:rPr lang="en-US" altLang="ko-KR" sz="1600" b="1" dirty="0"/>
              <a:t> + Genetic Algorithm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AUC</a:t>
            </a:r>
            <a:r>
              <a:rPr lang="ko-KR" altLang="en-US" sz="1600" dirty="0"/>
              <a:t>에서 최고 성능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 err="1"/>
              <a:t>GradientBoosting</a:t>
            </a:r>
            <a:r>
              <a:rPr lang="en-US" altLang="ko-KR" sz="1600" dirty="0"/>
              <a:t> </a:t>
            </a:r>
            <a:r>
              <a:rPr lang="ko-KR" altLang="en-US" sz="1600" dirty="0"/>
              <a:t>다음으로 우수한 성능</a:t>
            </a:r>
            <a:r>
              <a:rPr lang="en-US" altLang="ko-KR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600" b="1" dirty="0" err="1"/>
              <a:t>LightGBM</a:t>
            </a:r>
            <a:r>
              <a:rPr lang="en-US" altLang="ko-KR" sz="1600" b="1" dirty="0"/>
              <a:t> + Genetic Algorithm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정확도와 </a:t>
            </a:r>
            <a:r>
              <a:rPr lang="en-US" altLang="ko-KR" sz="1600" dirty="0"/>
              <a:t>AUC</a:t>
            </a:r>
            <a:r>
              <a:rPr lang="ko-KR" altLang="en-US" sz="1600" dirty="0"/>
              <a:t>에서 </a:t>
            </a:r>
            <a:r>
              <a:rPr lang="en-US" altLang="ko-KR" sz="1600" dirty="0" err="1"/>
              <a:t>CatBoost</a:t>
            </a:r>
            <a:r>
              <a:rPr lang="ko-KR" altLang="en-US" sz="1600" dirty="0"/>
              <a:t>와 유사한 안정적 성능</a:t>
            </a:r>
            <a:r>
              <a:rPr lang="en-US" altLang="ko-KR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600" b="1" dirty="0" err="1"/>
              <a:t>XGBoost</a:t>
            </a:r>
            <a:r>
              <a:rPr lang="en-US" altLang="ko-KR" sz="1600" b="1" dirty="0"/>
              <a:t> + Genetic Algorithm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정확도와 </a:t>
            </a:r>
            <a:r>
              <a:rPr lang="en-US" altLang="ko-KR" sz="1600" dirty="0"/>
              <a:t>F1 Score</a:t>
            </a:r>
            <a:r>
              <a:rPr lang="ko-KR" altLang="en-US" sz="1600" dirty="0"/>
              <a:t>에서 뛰어난 성능 향상</a:t>
            </a:r>
            <a:r>
              <a:rPr lang="en-US" altLang="ko-KR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600" b="1" dirty="0" err="1"/>
              <a:t>ExtraTree</a:t>
            </a:r>
            <a:r>
              <a:rPr lang="en-US" altLang="ko-KR" sz="1600" b="1" dirty="0"/>
              <a:t> + Genetic Algorithm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상대적으로 낮은 성능 모델이지만</a:t>
            </a:r>
            <a:r>
              <a:rPr lang="en-US" altLang="ko-KR" sz="1600" dirty="0"/>
              <a:t>, Genetic Algorithm</a:t>
            </a:r>
            <a:r>
              <a:rPr lang="ko-KR" altLang="en-US" sz="1600" dirty="0"/>
              <a:t>을 통해 성능 개선</a:t>
            </a:r>
            <a:r>
              <a:rPr lang="en-US" altLang="ko-KR" sz="160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4C8216-6E0C-BB75-1FCF-A308D37ACC95}"/>
              </a:ext>
            </a:extLst>
          </p:cNvPr>
          <p:cNvSpPr txBox="1"/>
          <p:nvPr/>
        </p:nvSpPr>
        <p:spPr>
          <a:xfrm>
            <a:off x="186080" y="5396319"/>
            <a:ext cx="6696695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100" dirty="0"/>
              <a:t>Genetic Algorithm</a:t>
            </a:r>
            <a:r>
              <a:rPr lang="ko-KR" altLang="en-US" sz="1100" dirty="0"/>
              <a:t>은 복잡한 탐색 공간에서 가장 효과적인 최적화 기법</a:t>
            </a:r>
            <a:r>
              <a:rPr lang="en-US" altLang="ko-KR" sz="1100" dirty="0"/>
              <a:t>.</a:t>
            </a:r>
          </a:p>
          <a:p>
            <a:pPr algn="l"/>
            <a:r>
              <a:rPr lang="en-US" altLang="ko-KR" sz="1100" dirty="0" err="1"/>
              <a:t>GradientBoosting</a:t>
            </a:r>
            <a:r>
              <a:rPr lang="ko-KR" altLang="en-US" sz="1100" dirty="0"/>
              <a:t>과 </a:t>
            </a:r>
            <a:r>
              <a:rPr lang="en-US" altLang="ko-KR" sz="1100" dirty="0"/>
              <a:t>Genetic Algorithm</a:t>
            </a:r>
            <a:r>
              <a:rPr lang="ko-KR" altLang="en-US" sz="1100" dirty="0"/>
              <a:t>의 조합이 모든 성능 지표에서 최상의 결과</a:t>
            </a:r>
            <a:r>
              <a:rPr lang="en-US" altLang="ko-KR" sz="1100" dirty="0"/>
              <a:t>.</a:t>
            </a:r>
          </a:p>
          <a:p>
            <a:pPr algn="l"/>
            <a:r>
              <a:rPr lang="en-US" altLang="ko-KR" sz="1100" dirty="0"/>
              <a:t>Grid Search</a:t>
            </a:r>
            <a:r>
              <a:rPr lang="ko-KR" altLang="en-US" sz="1100" dirty="0"/>
              <a:t>와 </a:t>
            </a:r>
            <a:r>
              <a:rPr lang="en-US" altLang="ko-KR" sz="1100" dirty="0"/>
              <a:t>Random Search</a:t>
            </a:r>
            <a:r>
              <a:rPr lang="ko-KR" altLang="en-US" sz="1100" dirty="0"/>
              <a:t>는 상위 조합에 포함되지 않음 </a:t>
            </a:r>
            <a:br>
              <a:rPr lang="en-US" altLang="ko-KR" sz="1100" dirty="0"/>
            </a:br>
            <a:r>
              <a:rPr lang="ko-KR" altLang="en-US" sz="1100" dirty="0"/>
              <a:t>→ 복잡한 모델 최적화에는 한계</a:t>
            </a:r>
            <a:endParaRPr lang="en-US" altLang="ko-KR" sz="1100" dirty="0"/>
          </a:p>
          <a:p>
            <a:pPr algn="l"/>
            <a:r>
              <a:rPr lang="en-US" altLang="ko-KR" sz="1100" dirty="0"/>
              <a:t>Bayesian Search</a:t>
            </a:r>
            <a:r>
              <a:rPr lang="ko-KR" altLang="en-US" sz="1100" dirty="0"/>
              <a:t>는 안정적 성능을 제공했으나 상위 조합에는 포함되지 않음</a:t>
            </a:r>
            <a:r>
              <a:rPr lang="en-US" altLang="ko-KR" sz="1100" dirty="0"/>
              <a:t>.</a:t>
            </a:r>
            <a:endParaRPr lang="en-US" altLang="ko-KR" sz="1100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7522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5,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결론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결과 요약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B79A5B-DAA7-E44E-3C62-33996BB1AF94}"/>
              </a:ext>
            </a:extLst>
          </p:cNvPr>
          <p:cNvSpPr txBox="1"/>
          <p:nvPr/>
        </p:nvSpPr>
        <p:spPr>
          <a:xfrm>
            <a:off x="371185" y="2249656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Genetic Algorithm</a:t>
            </a:r>
            <a:r>
              <a:rPr lang="ko-KR" altLang="en-US" b="1" dirty="0"/>
              <a:t>의 우수성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389E05-CD15-9C03-49C5-B0A32FE69BDD}"/>
              </a:ext>
            </a:extLst>
          </p:cNvPr>
          <p:cNvSpPr txBox="1"/>
          <p:nvPr/>
        </p:nvSpPr>
        <p:spPr>
          <a:xfrm>
            <a:off x="371185" y="2804268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Grid Search</a:t>
            </a:r>
            <a:r>
              <a:rPr lang="ko-KR" altLang="en-US" b="1" dirty="0"/>
              <a:t>의 안정성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7F730F-1F52-CB49-ACD3-C76B7DBA24BC}"/>
              </a:ext>
            </a:extLst>
          </p:cNvPr>
          <p:cNvSpPr txBox="1"/>
          <p:nvPr/>
        </p:nvSpPr>
        <p:spPr>
          <a:xfrm>
            <a:off x="371185" y="3342764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Bayesian Optimization</a:t>
            </a:r>
            <a:r>
              <a:rPr lang="ko-KR" altLang="en-US" b="1" dirty="0"/>
              <a:t>의 효율성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F2F787-C5E6-1F4B-B75D-5F0459320921}"/>
              </a:ext>
            </a:extLst>
          </p:cNvPr>
          <p:cNvSpPr txBox="1"/>
          <p:nvPr/>
        </p:nvSpPr>
        <p:spPr>
          <a:xfrm>
            <a:off x="371185" y="3912550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Random Search</a:t>
            </a:r>
            <a:r>
              <a:rPr lang="ko-KR" altLang="en-US" b="1" dirty="0"/>
              <a:t>의 한계</a:t>
            </a:r>
            <a:endParaRPr lang="ko-KR" altLang="en-US" dirty="0"/>
          </a:p>
        </p:txBody>
      </p:sp>
      <p:sp>
        <p:nvSpPr>
          <p:cNvPr id="17" name="Rectangle 1">
            <a:extLst>
              <a:ext uri="{FF2B5EF4-FFF2-40B4-BE49-F238E27FC236}">
                <a16:creationId xmlns:a16="http://schemas.microsoft.com/office/drawing/2014/main" id="{C9FF8342-5E4C-CE54-85DF-03435D94B9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5300" y="2125476"/>
            <a:ext cx="747518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Gradient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Boosting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CatBoot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-&gt;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최적화 기법에 따라 성능 차이가 큼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Genetic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Algorithm에서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최고 성능.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Adaboost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RandomForest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-&gt;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단순 구조로 안정적 성능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최적화 기법에 따른 성능 차이 작음.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LightGBM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dirty="0">
                <a:latin typeface="Arial" panose="020B0604020202020204" pitchFamily="34" charset="0"/>
              </a:rPr>
              <a:t>-&gt;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Bayesian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Optimization과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Genetic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Algorithm에서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높은 성능 기록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</a:t>
            </a:r>
            <a:b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Search에서는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상대적으로 낮은 성능.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4BEEB2-C14A-7335-C281-C6A713E2FB2C}"/>
              </a:ext>
            </a:extLst>
          </p:cNvPr>
          <p:cNvSpPr txBox="1"/>
          <p:nvPr/>
        </p:nvSpPr>
        <p:spPr>
          <a:xfrm>
            <a:off x="2010864" y="4531080"/>
            <a:ext cx="878753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결론</a:t>
            </a:r>
            <a:r>
              <a:rPr lang="en-US" altLang="ko-KR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 Genetic Algorithm</a:t>
            </a:r>
            <a:r>
              <a:rPr lang="ko-KR" altLang="en-US" dirty="0"/>
              <a:t>은 복잡한 모델에서 최적의 성능 제공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 Bayesian Optimization</a:t>
            </a:r>
            <a:r>
              <a:rPr lang="ko-KR" altLang="en-US" dirty="0"/>
              <a:t>은 효율성과 안정성 측면에서 우수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 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는 단순 모델에서 효과적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-&gt;</a:t>
            </a:r>
            <a:r>
              <a:rPr lang="ko-KR" altLang="en-US" dirty="0"/>
              <a:t>최적화 기법은 </a:t>
            </a:r>
            <a:r>
              <a:rPr lang="ko-KR" altLang="en-US" b="1" dirty="0"/>
              <a:t>모델 특성 및 탐색 공간 복잡성</a:t>
            </a:r>
            <a:r>
              <a:rPr lang="ko-KR" altLang="en-US" dirty="0"/>
              <a:t>에 따라 성능이 다름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   </a:t>
            </a:r>
            <a:r>
              <a:rPr lang="ko-KR" altLang="en-US" b="1" dirty="0"/>
              <a:t>맞춤형 최적화 전략</a:t>
            </a:r>
            <a:r>
              <a:rPr lang="ko-KR" altLang="en-US" dirty="0"/>
              <a:t> 필요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A55357C8-723B-8A42-098E-67027860DA25}"/>
              </a:ext>
            </a:extLst>
          </p:cNvPr>
          <p:cNvSpPr/>
          <p:nvPr/>
        </p:nvSpPr>
        <p:spPr>
          <a:xfrm>
            <a:off x="240080" y="2027443"/>
            <a:ext cx="3999347" cy="2406848"/>
          </a:xfrm>
          <a:prstGeom prst="roundRect">
            <a:avLst/>
          </a:prstGeom>
          <a:noFill/>
          <a:ln>
            <a:solidFill>
              <a:srgbClr val="0052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F8F20DA6-D625-AA8D-AD85-121DE9E0B30E}"/>
              </a:ext>
            </a:extLst>
          </p:cNvPr>
          <p:cNvSpPr/>
          <p:nvPr/>
        </p:nvSpPr>
        <p:spPr>
          <a:xfrm>
            <a:off x="4465097" y="1978907"/>
            <a:ext cx="7560605" cy="2454893"/>
          </a:xfrm>
          <a:prstGeom prst="roundRect">
            <a:avLst/>
          </a:prstGeom>
          <a:noFill/>
          <a:ln>
            <a:solidFill>
              <a:srgbClr val="0052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81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5,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결론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질문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F5B1F9-C929-97A7-65B5-DB72C87257D6}"/>
              </a:ext>
            </a:extLst>
          </p:cNvPr>
          <p:cNvSpPr txBox="1"/>
          <p:nvPr/>
        </p:nvSpPr>
        <p:spPr>
          <a:xfrm>
            <a:off x="1456866" y="2009694"/>
            <a:ext cx="9818836" cy="3632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1. </a:t>
            </a:r>
            <a:r>
              <a:rPr lang="ko-KR" altLang="en-US" sz="2000" b="1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특정 최적화 기법이 특정 모델에서 더 높은 성능을 나타내는가</a:t>
            </a:r>
            <a:r>
              <a:rPr lang="en-US" altLang="ko-KR" sz="2000" b="1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?</a:t>
            </a:r>
            <a:endParaRPr lang="ko-KR" altLang="en-US" sz="2000" b="1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특정 최적화 기법은 특정 모델에서 성능을 더 크게 향상시키는 패턴을 보인다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예를 들어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Genetic Algorithm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은 복잡한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하이퍼파라미터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구조를 가진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CatBoost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Gradient Boosting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과 같은 모델에서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한양신명조"/>
              <a:ea typeface="한양신명조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가장 높은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F1 Score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AUC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를 기록하며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Bayesian Optimization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도 유사한 경향을 보였다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반면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Random Search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Grid Search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는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Adaboost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Random Forest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같은 비교적 간단한 구조를 가진 모델에서 성능이 더 균일하게 나타났다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 결과는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모델별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특성과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하이퍼파라미터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최적화 기법 간의 상호작용을 고려하여 특정 모델에 적합한 최적화 전략을 선택하는 것이 성능 향상에 중요하다는 점을 시사한다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9179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배경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81015EA-1250-346E-909C-8B15EAA78B44}"/>
              </a:ext>
            </a:extLst>
          </p:cNvPr>
          <p:cNvSpPr/>
          <p:nvPr/>
        </p:nvSpPr>
        <p:spPr>
          <a:xfrm>
            <a:off x="10313581" y="6599274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8D0F39C-28A8-EEB6-B8E4-0B07D2020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FFA1EE-F7DD-894D-4C81-69CFDE32C76E}"/>
              </a:ext>
            </a:extLst>
          </p:cNvPr>
          <p:cNvSpPr txBox="1"/>
          <p:nvPr/>
        </p:nvSpPr>
        <p:spPr>
          <a:xfrm>
            <a:off x="5111253" y="1780867"/>
            <a:ext cx="7031128" cy="5142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kern="0" spc="0" dirty="0">
                <a:solidFill>
                  <a:srgbClr val="000000"/>
                </a:solidFill>
                <a:effectLst/>
                <a:ea typeface="한양신명조"/>
              </a:rPr>
              <a:t>소프트웨어 결함 예측</a:t>
            </a:r>
            <a:r>
              <a:rPr lang="en-US" altLang="ko-KR" sz="1800" b="1" kern="0" spc="0" dirty="0">
                <a:solidFill>
                  <a:srgbClr val="000000"/>
                </a:solidFill>
                <a:effectLst/>
                <a:ea typeface="한양신명조"/>
              </a:rPr>
              <a:t>(Software Defect Prediction, SDP)</a:t>
            </a: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dirty="0"/>
              <a:t>소프트웨어 개발의 복잡성과 규모가 지속적으로 증가하면서</a:t>
            </a:r>
            <a:r>
              <a:rPr lang="en-US" altLang="ko-KR" sz="1600" dirty="0"/>
              <a:t>, </a:t>
            </a:r>
            <a:r>
              <a:rPr lang="ko-KR" altLang="en-US" sz="1600" dirty="0"/>
              <a:t>소프트웨어 시스템의 결함을 조기에 예측하고 해결하는 작업은 중요해짐</a:t>
            </a:r>
            <a:r>
              <a:rPr lang="en-US" altLang="ko-KR" sz="1600" dirty="0"/>
              <a:t>.</a:t>
            </a: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600" b="1" kern="0" dirty="0">
              <a:solidFill>
                <a:srgbClr val="000000"/>
              </a:solidFill>
            </a:endParaRP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dirty="0"/>
              <a:t>소프트웨어 품질 보증과 유지보수 과정에서 핵심적인 역할을 함</a:t>
            </a:r>
            <a:endParaRPr lang="en-US" altLang="ko-KR" sz="1600" dirty="0"/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600" dirty="0"/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/>
              <a:t>SDP</a:t>
            </a:r>
            <a:r>
              <a:rPr lang="ko-KR" altLang="en-US" sz="1400" dirty="0"/>
              <a:t>는 소스 코드 </a:t>
            </a:r>
            <a:r>
              <a:rPr lang="ko-KR" altLang="en-US" sz="1400" dirty="0" err="1"/>
              <a:t>메트릭</a:t>
            </a:r>
            <a:r>
              <a:rPr lang="en-US" altLang="ko-KR" sz="1400" dirty="0"/>
              <a:t>, </a:t>
            </a:r>
            <a:r>
              <a:rPr lang="ko-KR" altLang="en-US" sz="1400" dirty="0"/>
              <a:t>예를 들어 코드 복잡도</a:t>
            </a:r>
            <a:r>
              <a:rPr lang="en-US" altLang="ko-KR" sz="1400" dirty="0"/>
              <a:t>, </a:t>
            </a:r>
            <a:r>
              <a:rPr lang="ko-KR" altLang="en-US" sz="1400" dirty="0"/>
              <a:t>결합도</a:t>
            </a:r>
            <a:r>
              <a:rPr lang="en-US" altLang="ko-KR" sz="1400" dirty="0"/>
              <a:t>, </a:t>
            </a:r>
            <a:r>
              <a:rPr lang="ko-KR" altLang="en-US" sz="1400" dirty="0"/>
              <a:t>라인 수와 같은 </a:t>
            </a:r>
            <a:br>
              <a:rPr lang="en-US" altLang="ko-KR" sz="1400" dirty="0"/>
            </a:br>
            <a:r>
              <a:rPr lang="ko-KR" altLang="en-US" sz="1400" dirty="0"/>
              <a:t>데이터를 기반으로 결함 여부를 학습함 </a:t>
            </a:r>
            <a:r>
              <a:rPr lang="en-US" altLang="ko-KR" sz="1400" dirty="0"/>
              <a:t>=&gt; </a:t>
            </a:r>
            <a:r>
              <a:rPr lang="ko-KR" altLang="en-US" sz="1400" dirty="0"/>
              <a:t>결함이 포함될 가능성이 높은 소프트웨어 모듈을 예측</a:t>
            </a:r>
            <a:endParaRPr lang="en-US" altLang="ko-KR" sz="1400" dirty="0"/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dirty="0"/>
          </a:p>
          <a:p>
            <a:pPr fontAlgn="base">
              <a:lnSpc>
                <a:spcPct val="160000"/>
              </a:lnSpc>
            </a:pPr>
            <a:r>
              <a:rPr lang="ko-KR" altLang="en-US" sz="1600" kern="0" spc="0" dirty="0">
                <a:solidFill>
                  <a:srgbClr val="000000"/>
                </a:solidFill>
                <a:effectLst/>
                <a:ea typeface="한양신명조"/>
              </a:rPr>
              <a:t>결함 예측의 정확도를 높이기 위한 다양한 기법이 개발되며</a:t>
            </a:r>
            <a:endParaRPr lang="en-US" altLang="ko-KR" sz="1600" kern="0" spc="0" dirty="0">
              <a:solidFill>
                <a:srgbClr val="000000"/>
              </a:solidFill>
              <a:effectLst/>
              <a:ea typeface="한양신명조"/>
            </a:endParaRPr>
          </a:p>
          <a:p>
            <a:pPr fontAlgn="base">
              <a:lnSpc>
                <a:spcPct val="160000"/>
              </a:lnSpc>
            </a:pPr>
            <a:r>
              <a:rPr lang="ko-KR" altLang="en-US" sz="1600" kern="0" spc="0" dirty="0">
                <a:solidFill>
                  <a:srgbClr val="000000"/>
                </a:solidFill>
                <a:effectLst/>
                <a:ea typeface="한양신명조"/>
              </a:rPr>
              <a:t>성능을 최적화하는 방법이 중요한 연구 주제로 떠오르고 있음</a:t>
            </a:r>
            <a:r>
              <a:rPr lang="en-US" altLang="ko-KR" sz="1600" kern="0" spc="0" dirty="0">
                <a:solidFill>
                  <a:srgbClr val="000000"/>
                </a:solidFill>
                <a:effectLst/>
                <a:ea typeface="한양신명조"/>
              </a:rPr>
              <a:t>.</a:t>
            </a:r>
            <a:endParaRPr lang="ko-KR" altLang="en-US" sz="1600" kern="0" spc="0" dirty="0">
              <a:solidFill>
                <a:srgbClr val="000000"/>
              </a:solidFill>
              <a:effectLst/>
            </a:endParaRP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800" b="1" kern="0" spc="0" dirty="0">
              <a:solidFill>
                <a:srgbClr val="000000"/>
              </a:solidFill>
              <a:effectLst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8A1C06D-E40C-12FF-085B-9FA9E1A4F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35" y="2051802"/>
            <a:ext cx="4138863" cy="415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7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5,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결론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질문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F5B1F9-C929-97A7-65B5-DB72C87257D6}"/>
              </a:ext>
            </a:extLst>
          </p:cNvPr>
          <p:cNvSpPr txBox="1"/>
          <p:nvPr/>
        </p:nvSpPr>
        <p:spPr>
          <a:xfrm>
            <a:off x="1540331" y="2017531"/>
            <a:ext cx="9641180" cy="40760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2. </a:t>
            </a:r>
            <a:r>
              <a:rPr lang="ko-KR" altLang="en-US" sz="2000" b="1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하이퍼파라미터</a:t>
            </a:r>
            <a:r>
              <a:rPr lang="ko-KR" altLang="en-US" sz="2000" b="1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최적화 기법과 모델 간 상호작용이 존재하는가</a:t>
            </a:r>
            <a:r>
              <a:rPr lang="en-US" altLang="ko-KR" sz="2000" b="1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?</a:t>
            </a:r>
            <a:endParaRPr lang="ko-KR" altLang="en-US" sz="2000" b="1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본 연구에서 수행한 이원 분산 분석 결과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하이퍼파라미터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최적화 기법과 모델 간에는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한양신명조"/>
              <a:ea typeface="한양신명조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통계적으로 유의미한 상호작용이 존재함을 확인하였다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이는 특정 모델에서 특정 최적화 기법이 다른 기법보다 더 높은 성능을 나타낼 수 있다는 것을 의미한다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예를 들어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Gradient Boosting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과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XGBoost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에서는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Genetic Algorithm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 성능 향상에 가장 효과적인 반면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LightGBM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에서는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Bayesian Optimization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 더 높은 성능을 기록하였다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ExtraTrees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의 경우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Grid Search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Random Search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가 높은 성능을 보이며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탐색 효율성과 성능의 균형을 유지하였다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이러한 결과는 모델별로 최적화 기법의 효율성이 다르게 작용할 수 있음을 나타내며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각 모델에 적합한 최적화 기법을 선택하는 것이 중요함을 보여준다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6439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5,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결론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연구의 기여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35E5B46-5CCD-04A8-CED2-0D5F82B9C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768" y="2006825"/>
            <a:ext cx="1046151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dirty="0" err="1"/>
              <a:t>하이퍼파라미터</a:t>
            </a:r>
            <a:r>
              <a:rPr lang="ko-KR" altLang="en-US" b="1" dirty="0"/>
              <a:t> 최적화 기법의 실증적 분석</a:t>
            </a:r>
            <a:endParaRPr lang="ko-KR" alt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최적화 기법 선택이 모델 성능에 미치는 영향 분석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dirty="0"/>
              <a:t>Gradient Boosting + Genetic Algorithm: </a:t>
            </a:r>
            <a:r>
              <a:rPr lang="ko-KR" altLang="en-US" dirty="0"/>
              <a:t>복잡한 데이터 및 모델 구조에 강력한 조합으로 입증</a:t>
            </a:r>
            <a:r>
              <a:rPr lang="en-US" altLang="ko-KR" dirty="0"/>
              <a:t>.</a:t>
            </a:r>
          </a:p>
          <a:p>
            <a:endParaRPr lang="en-US" altLang="ko-KR" b="1" dirty="0"/>
          </a:p>
          <a:p>
            <a:r>
              <a:rPr lang="ko-KR" altLang="en-US" b="1" dirty="0"/>
              <a:t>소프트웨어 결함 예측</a:t>
            </a:r>
            <a:r>
              <a:rPr lang="en-US" altLang="ko-KR" b="1" dirty="0"/>
              <a:t>(SDP) </a:t>
            </a:r>
            <a:r>
              <a:rPr lang="ko-KR" altLang="en-US" b="1" dirty="0"/>
              <a:t>분야 기여</a:t>
            </a:r>
            <a:endParaRPr lang="ko-KR" alt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최적화된 결함 탐지 모델로 소프트웨어 품질 보증 강화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유지보수 비용 절감</a:t>
            </a:r>
            <a:r>
              <a:rPr lang="en-US" altLang="ko-KR" dirty="0"/>
              <a:t>, </a:t>
            </a:r>
            <a:r>
              <a:rPr lang="ko-KR" altLang="en-US" dirty="0"/>
              <a:t>개발 시간 단축</a:t>
            </a:r>
            <a:r>
              <a:rPr lang="en-US" altLang="ko-KR" dirty="0"/>
              <a:t>, </a:t>
            </a:r>
            <a:r>
              <a:rPr lang="ko-KR" altLang="en-US" dirty="0"/>
              <a:t>품질 향상에 실질적 기여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1A9B58-44B2-0FD3-D323-1BA90AAC792C}"/>
              </a:ext>
            </a:extLst>
          </p:cNvPr>
          <p:cNvSpPr txBox="1"/>
          <p:nvPr/>
        </p:nvSpPr>
        <p:spPr>
          <a:xfrm>
            <a:off x="590767" y="4119955"/>
            <a:ext cx="945213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소프트웨어 개발 환경 개선</a:t>
            </a:r>
            <a:endParaRPr lang="ko-KR" alt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데이터 기반 접근법 활용으로 신뢰성 높은 개발 환경 구축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소프트웨어 품질 보증 체계 강화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ko-KR" altLang="en-US" b="1" dirty="0"/>
              <a:t>최적화 기법 연구의 확장성</a:t>
            </a:r>
            <a:endParaRPr lang="ko-KR" alt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dirty="0"/>
              <a:t>SDP</a:t>
            </a:r>
            <a:r>
              <a:rPr lang="ko-KR" altLang="en-US" dirty="0"/>
              <a:t>를 넘어 다양한 </a:t>
            </a:r>
            <a:r>
              <a:rPr lang="ko-KR" altLang="en-US" dirty="0" err="1"/>
              <a:t>머신러닝</a:t>
            </a:r>
            <a:r>
              <a:rPr lang="ko-KR" altLang="en-US" dirty="0"/>
              <a:t> 문제로의 적용 가능성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성능 개선 및 최적화 전략 수립에 실질적 기여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4602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5190949" y="2676872"/>
            <a:ext cx="18101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spc="-300" dirty="0">
                <a:solidFill>
                  <a:schemeClr val="bg1"/>
                </a:solidFill>
              </a:rPr>
              <a:t>Q &amp; A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8EAF05DF-EE97-4DB1-43CD-2596C78D8D6B}"/>
              </a:ext>
            </a:extLst>
          </p:cNvPr>
          <p:cNvSpPr/>
          <p:nvPr/>
        </p:nvSpPr>
        <p:spPr>
          <a:xfrm>
            <a:off x="10284106" y="6580208"/>
            <a:ext cx="1840375" cy="2141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24F865E-2EA6-D8B5-803E-EAF60DE2D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283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81015EA-1250-346E-909C-8B15EAA78B44}"/>
              </a:ext>
            </a:extLst>
          </p:cNvPr>
          <p:cNvSpPr/>
          <p:nvPr/>
        </p:nvSpPr>
        <p:spPr>
          <a:xfrm>
            <a:off x="10313581" y="6599274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8D0F39C-28A8-EEB6-B8E4-0B07D2020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FFA1EE-F7DD-894D-4C81-69CFDE32C76E}"/>
              </a:ext>
            </a:extLst>
          </p:cNvPr>
          <p:cNvSpPr txBox="1"/>
          <p:nvPr/>
        </p:nvSpPr>
        <p:spPr>
          <a:xfrm>
            <a:off x="1036668" y="1935817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 트리 기반 앙상블 모델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E49BFB-25CB-DFC7-A182-1913CEF37825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BD634C-91FE-3BEC-E2BA-102B77961A0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목적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FB0E3D-CA0E-8E7E-F14B-63E0153EF943}"/>
              </a:ext>
            </a:extLst>
          </p:cNvPr>
          <p:cNvSpPr txBox="1"/>
          <p:nvPr/>
        </p:nvSpPr>
        <p:spPr>
          <a:xfrm>
            <a:off x="7337238" y="1933220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05D88A93-F464-5DA0-830E-EA1269EFB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124" y="2552211"/>
            <a:ext cx="3402948" cy="1793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6966115-0DCC-5B35-A807-2B070F45F896}"/>
              </a:ext>
            </a:extLst>
          </p:cNvPr>
          <p:cNvSpPr txBox="1"/>
          <p:nvPr/>
        </p:nvSpPr>
        <p:spPr>
          <a:xfrm>
            <a:off x="1443703" y="2530046"/>
            <a:ext cx="672239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랜덤 포레스트</a:t>
            </a:r>
            <a:r>
              <a:rPr lang="en-US" altLang="ko-KR" sz="1600" dirty="0"/>
              <a:t>(Random Forest)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엑스트라 트리</a:t>
            </a:r>
            <a:r>
              <a:rPr lang="en-US" altLang="ko-KR" sz="1600" dirty="0"/>
              <a:t>(Extra Trees)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 err="1"/>
              <a:t>그라디언트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부스팅</a:t>
            </a:r>
            <a:r>
              <a:rPr lang="ko-KR" altLang="en-US" sz="1600" dirty="0"/>
              <a:t> 머신</a:t>
            </a:r>
            <a:r>
              <a:rPr lang="en-US" altLang="ko-KR" sz="1600" dirty="0"/>
              <a:t>(GBM)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 err="1"/>
              <a:t>XGBoost</a:t>
            </a:r>
            <a:r>
              <a:rPr lang="en-US" altLang="ko-KR" sz="1600" dirty="0"/>
              <a:t>,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 err="1"/>
              <a:t>LightGBM</a:t>
            </a:r>
            <a:r>
              <a:rPr lang="en-US" altLang="ko-KR" sz="1600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 err="1"/>
              <a:t>CatBoost</a:t>
            </a:r>
            <a:endParaRPr lang="en-US" altLang="ko-KR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/>
              <a:t>AdaBoost</a:t>
            </a:r>
            <a:r>
              <a:rPr lang="ko-KR" altLang="en-US" sz="1600" dirty="0"/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D9C97F-DA45-49BE-A09B-666923C36B7D}"/>
              </a:ext>
            </a:extLst>
          </p:cNvPr>
          <p:cNvSpPr txBox="1"/>
          <p:nvPr/>
        </p:nvSpPr>
        <p:spPr>
          <a:xfrm>
            <a:off x="-507312" y="5294511"/>
            <a:ext cx="672239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/>
              <a:t>여러 개의 결정 트리를 결합하여 </a:t>
            </a:r>
            <a:endParaRPr lang="en-US" altLang="ko-KR" sz="1600" dirty="0"/>
          </a:p>
          <a:p>
            <a:pPr algn="ctr"/>
            <a:r>
              <a:rPr lang="ko-KR" altLang="en-US" sz="1600" dirty="0"/>
              <a:t>최종 예측을 산출하는 기법으로</a:t>
            </a:r>
            <a:r>
              <a:rPr lang="en-US" altLang="ko-KR" sz="1600" dirty="0"/>
              <a:t>, </a:t>
            </a:r>
          </a:p>
          <a:p>
            <a:pPr algn="ctr"/>
            <a:r>
              <a:rPr lang="ko-KR" altLang="en-US" sz="1600" dirty="0"/>
              <a:t>특히 불균형 데이터나 </a:t>
            </a:r>
            <a:r>
              <a:rPr lang="ko-KR" altLang="en-US" sz="1600" dirty="0" err="1"/>
              <a:t>결측치가</a:t>
            </a:r>
            <a:r>
              <a:rPr lang="ko-KR" altLang="en-US" sz="1600" dirty="0"/>
              <a:t> 포함된 </a:t>
            </a:r>
            <a:endParaRPr lang="en-US" altLang="ko-KR" sz="1600" dirty="0"/>
          </a:p>
          <a:p>
            <a:pPr algn="ctr"/>
            <a:r>
              <a:rPr lang="ko-KR" altLang="en-US" sz="1600" dirty="0"/>
              <a:t>데이터에서 높은 내성을 보임</a:t>
            </a:r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E900821E-C2BB-AC2C-0F9E-EAAEA59B360E}"/>
              </a:ext>
            </a:extLst>
          </p:cNvPr>
          <p:cNvSpPr/>
          <p:nvPr/>
        </p:nvSpPr>
        <p:spPr>
          <a:xfrm>
            <a:off x="2622184" y="4498042"/>
            <a:ext cx="231699" cy="6443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763AA9-7112-581A-8E76-227C685D86E3}"/>
              </a:ext>
            </a:extLst>
          </p:cNvPr>
          <p:cNvSpPr txBox="1"/>
          <p:nvPr/>
        </p:nvSpPr>
        <p:spPr>
          <a:xfrm>
            <a:off x="6746498" y="4555449"/>
            <a:ext cx="697036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/>
              <a:t>그리드 </a:t>
            </a:r>
            <a:r>
              <a:rPr lang="ko-KR" altLang="en-US" sz="1100" dirty="0" err="1"/>
              <a:t>서치</a:t>
            </a:r>
            <a:r>
              <a:rPr lang="en-US" altLang="ko-KR" sz="1100" dirty="0"/>
              <a:t>(Grid Search), </a:t>
            </a:r>
            <a:r>
              <a:rPr lang="ko-KR" altLang="en-US" sz="1100" dirty="0"/>
              <a:t>랜덤 </a:t>
            </a:r>
            <a:r>
              <a:rPr lang="ko-KR" altLang="en-US" sz="1100" dirty="0" err="1"/>
              <a:t>서치</a:t>
            </a:r>
            <a:r>
              <a:rPr lang="en-US" altLang="ko-KR" sz="1100" dirty="0"/>
              <a:t>(Random Search), </a:t>
            </a:r>
          </a:p>
          <a:p>
            <a:r>
              <a:rPr lang="ko-KR" altLang="en-US" sz="1100" dirty="0"/>
              <a:t>베이지안 최적화</a:t>
            </a:r>
            <a:r>
              <a:rPr lang="en-US" altLang="ko-KR" sz="1100" dirty="0"/>
              <a:t>(Bayesian Optimization), </a:t>
            </a:r>
            <a:r>
              <a:rPr lang="ko-KR" altLang="en-US" sz="1100" dirty="0"/>
              <a:t>유전 알고리즘</a:t>
            </a:r>
            <a:r>
              <a:rPr lang="en-US" altLang="ko-KR" sz="1100" dirty="0"/>
              <a:t>(Genetic Algorithm)</a:t>
            </a:r>
            <a:endParaRPr lang="ko-KR" altLang="en-US" sz="11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EF53D2-23FF-F3BB-DF2A-16E43EC6DB46}"/>
              </a:ext>
            </a:extLst>
          </p:cNvPr>
          <p:cNvSpPr txBox="1"/>
          <p:nvPr/>
        </p:nvSpPr>
        <p:spPr>
          <a:xfrm>
            <a:off x="5424664" y="5306234"/>
            <a:ext cx="710209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/>
              <a:t>모델이 데이터를 학습하는 방식과 </a:t>
            </a:r>
            <a:br>
              <a:rPr lang="en-US" altLang="ko-KR" sz="1400" dirty="0"/>
            </a:br>
            <a:r>
              <a:rPr lang="ko-KR" altLang="en-US" sz="1400" dirty="0"/>
              <a:t>일반화 성능에 직접적인 영향을 미침</a:t>
            </a:r>
            <a:endParaRPr lang="en-US" altLang="ko-KR" sz="1400" dirty="0"/>
          </a:p>
          <a:p>
            <a:pPr algn="ctr"/>
            <a:r>
              <a:rPr lang="ko-KR" altLang="en-US" sz="1400" dirty="0"/>
              <a:t>특정 상황에서 모델 성능을 </a:t>
            </a:r>
            <a:endParaRPr lang="en-US" altLang="ko-KR" sz="1400" dirty="0"/>
          </a:p>
          <a:p>
            <a:pPr algn="ctr"/>
            <a:r>
              <a:rPr lang="ko-KR" altLang="en-US" sz="1400" dirty="0"/>
              <a:t>효과적으로 향상시킬 수 있음</a:t>
            </a:r>
            <a:endParaRPr lang="en-US" altLang="ko-KR" sz="1400" dirty="0"/>
          </a:p>
          <a:p>
            <a:pPr algn="ctr"/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9348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C573AA-014A-7F2C-12D4-4119AEF981C1}"/>
              </a:ext>
            </a:extLst>
          </p:cNvPr>
          <p:cNvSpPr txBox="1"/>
          <p:nvPr/>
        </p:nvSpPr>
        <p:spPr>
          <a:xfrm>
            <a:off x="1887559" y="2103304"/>
            <a:ext cx="9246675" cy="3238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b="1" kern="0" spc="0" dirty="0">
                <a:solidFill>
                  <a:srgbClr val="000000"/>
                </a:solidFill>
                <a:effectLst/>
                <a:ea typeface="한양신명조"/>
              </a:rPr>
              <a:t>특정 최적화 기법이 특정 모델에서 더 높은 성능을 나타내는가</a:t>
            </a:r>
            <a:r>
              <a:rPr lang="en-US" altLang="ko-KR" sz="2000" b="1" kern="0" spc="0" dirty="0">
                <a:solidFill>
                  <a:srgbClr val="000000"/>
                </a:solidFill>
                <a:effectLst/>
                <a:ea typeface="한양신명조"/>
              </a:rPr>
              <a:t>?</a:t>
            </a:r>
          </a:p>
          <a:p>
            <a:pPr marR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000" b="1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본 연구에서는 랜덤 포레스트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(Random Forest),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엑스트라 트리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(Extra Trees),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 err="1">
                <a:solidFill>
                  <a:srgbClr val="000000"/>
                </a:solidFill>
                <a:effectLst/>
                <a:ea typeface="한양신명조"/>
              </a:rPr>
              <a:t>그라디언트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ea typeface="한양신명조"/>
              </a:rPr>
              <a:t>부스팅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 머신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(GBM),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ea typeface="한양신명조"/>
              </a:rPr>
              <a:t>XGBoost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ea typeface="한양신명조"/>
              </a:rPr>
              <a:t>LightGBM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ea typeface="한양신명조"/>
              </a:rPr>
              <a:t>CatBoost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, AdaBoost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등의 트리 기반 앙상블 모델을 대상으로 각 최적화 기법이 성능에 미치는 영향을 비교한다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이를 통해 특정 최적화 기법이 특정 모델에서 특히 높은 성능을 나타내는지</a:t>
            </a:r>
            <a:endParaRPr lang="en-US" altLang="ko-KR" sz="1800" kern="0" spc="0" dirty="0">
              <a:solidFill>
                <a:srgbClr val="000000"/>
              </a:solidFill>
              <a:effectLst/>
              <a:ea typeface="한양신명조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여부를 확인하여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모델과 최적화 기법 간의 최적 조합을 탐색한다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질문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80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C573AA-014A-7F2C-12D4-4119AEF981C1}"/>
              </a:ext>
            </a:extLst>
          </p:cNvPr>
          <p:cNvSpPr txBox="1"/>
          <p:nvPr/>
        </p:nvSpPr>
        <p:spPr>
          <a:xfrm>
            <a:off x="1887559" y="2165298"/>
            <a:ext cx="9246675" cy="3238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effectLst/>
                <a:ea typeface="한양신명조"/>
              </a:rPr>
              <a:t>2. </a:t>
            </a:r>
            <a:r>
              <a:rPr lang="ko-KR" altLang="en-US" sz="2000" b="1" kern="0" spc="0" dirty="0" err="1">
                <a:effectLst/>
                <a:ea typeface="한양신명조"/>
              </a:rPr>
              <a:t>하이퍼파라미터</a:t>
            </a:r>
            <a:r>
              <a:rPr lang="ko-KR" altLang="en-US" sz="2000" b="1" kern="0" spc="0" dirty="0">
                <a:effectLst/>
                <a:ea typeface="한양신명조"/>
              </a:rPr>
              <a:t> 최적화 기법과 모델 간 상호작용이 존재하는가</a:t>
            </a:r>
            <a:r>
              <a:rPr lang="en-US" altLang="ko-KR" sz="2000" b="1" kern="0" spc="0" dirty="0">
                <a:effectLst/>
                <a:ea typeface="한양신명조"/>
              </a:rPr>
              <a:t>?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000" b="1" kern="0" spc="0" dirty="0">
              <a:effectLst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최적화 기법과 모델 간에 성능에 영향을 미치는 상호작용 효과가 존재하는지 분석한다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특정 모델이 특정 최적화 기법과 결합될 때 성능이 유의미하게 향상되는 경우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,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이를 통해 최적화 기법과 모델 간의 시너지 효과를 확인할 수 있다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이러한 상호작용 분석을 통해 모델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-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최적화 기법 조합이 성능에 미치는 종합적인 효과를 파악하고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ea typeface="한양신명조"/>
              </a:rPr>
              <a:t>소프트웨어 결함 예측에 가장 적합한 조합을 식별하고자 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ea typeface="한양신명조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질문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303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F058A52F-1103-1ACB-6FC7-B705EEB69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154" y="1654920"/>
            <a:ext cx="5276241" cy="2650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362783" y="4655665"/>
            <a:ext cx="633289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 err="1"/>
              <a:t>배깅</a:t>
            </a:r>
            <a:r>
              <a:rPr lang="en-US" altLang="ko-KR" sz="1400" b="1" dirty="0"/>
              <a:t>(Bagging):</a:t>
            </a:r>
          </a:p>
          <a:p>
            <a:pPr algn="ctr"/>
            <a:r>
              <a:rPr lang="ko-KR" altLang="en-US" sz="1400" dirty="0"/>
              <a:t>무작위로 선택된 샘플을 사용하여 </a:t>
            </a:r>
            <a:endParaRPr lang="en-US" altLang="ko-KR" sz="1400" dirty="0"/>
          </a:p>
          <a:p>
            <a:pPr algn="ctr"/>
            <a:r>
              <a:rPr lang="ko-KR" altLang="en-US" sz="1400" dirty="0"/>
              <a:t>다수의 트리를</a:t>
            </a:r>
            <a:r>
              <a:rPr lang="en-US" altLang="ko-KR" sz="1400" dirty="0"/>
              <a:t> </a:t>
            </a:r>
            <a:r>
              <a:rPr lang="ko-KR" altLang="en-US" sz="1400" dirty="0"/>
              <a:t>독립적으로 학습시킴</a:t>
            </a:r>
            <a:br>
              <a:rPr lang="en-US" altLang="ko-KR" sz="1400" dirty="0"/>
            </a:br>
            <a:r>
              <a:rPr lang="ko-KR" altLang="en-US" sz="1400" dirty="0"/>
              <a:t>예측 시</a:t>
            </a:r>
            <a:r>
              <a:rPr lang="en-US" altLang="ko-KR" sz="1400" dirty="0"/>
              <a:t>, </a:t>
            </a:r>
            <a:r>
              <a:rPr lang="ko-KR" altLang="en-US" sz="1400" dirty="0"/>
              <a:t>다수결 투표</a:t>
            </a:r>
            <a:r>
              <a:rPr lang="en-US" altLang="ko-KR" sz="1400" dirty="0"/>
              <a:t>(</a:t>
            </a:r>
            <a:r>
              <a:rPr lang="ko-KR" altLang="en-US" sz="1400" dirty="0"/>
              <a:t>분류</a:t>
            </a:r>
            <a:r>
              <a:rPr lang="en-US" altLang="ko-KR" sz="1400" dirty="0"/>
              <a:t>)</a:t>
            </a:r>
            <a:r>
              <a:rPr lang="ko-KR" altLang="en-US" sz="1400" dirty="0"/>
              <a:t>나 평균값</a:t>
            </a:r>
            <a:r>
              <a:rPr lang="en-US" altLang="ko-KR" sz="1400" dirty="0"/>
              <a:t>(</a:t>
            </a:r>
            <a:r>
              <a:rPr lang="ko-KR" altLang="en-US" sz="1400" dirty="0"/>
              <a:t>회귀</a:t>
            </a:r>
            <a:r>
              <a:rPr lang="en-US" altLang="ko-KR" sz="1400" dirty="0"/>
              <a:t>)</a:t>
            </a:r>
            <a:r>
              <a:rPr lang="ko-KR" altLang="en-US" sz="1400" dirty="0"/>
              <a:t>을 통해 최종 결과를 도출</a:t>
            </a:r>
            <a:br>
              <a:rPr lang="en-US" altLang="ko-KR" sz="1400" dirty="0"/>
            </a:br>
            <a:r>
              <a:rPr lang="ko-KR" altLang="en-US" sz="1400" dirty="0"/>
              <a:t>모델의 분산을 줄이고 과적합을 방지하여 예측의 견고성을 높임</a:t>
            </a:r>
            <a:endParaRPr lang="en-US" altLang="ko-KR" sz="1400" dirty="0"/>
          </a:p>
          <a:p>
            <a:pPr algn="ctr"/>
            <a:br>
              <a:rPr lang="en-US" altLang="ko-KR" sz="1400" dirty="0"/>
            </a:br>
            <a:r>
              <a:rPr lang="ko-KR" altLang="en-US" sz="1400" dirty="0"/>
              <a:t>대표적인 예</a:t>
            </a:r>
            <a:r>
              <a:rPr lang="en-US" altLang="ko-KR" sz="1400" dirty="0"/>
              <a:t>: </a:t>
            </a:r>
            <a:r>
              <a:rPr lang="ko-KR" altLang="en-US" sz="1400" dirty="0"/>
              <a:t>랜덤 포레스트</a:t>
            </a:r>
            <a:r>
              <a:rPr lang="en-US" altLang="ko-KR" sz="1400" dirty="0"/>
              <a:t>(Random Forest)</a:t>
            </a:r>
            <a:endParaRPr lang="ko-KR" alt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5726761" y="4655665"/>
            <a:ext cx="610245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 err="1"/>
              <a:t>부스팅</a:t>
            </a:r>
            <a:r>
              <a:rPr lang="en-US" altLang="ko-KR" sz="1400" b="1" dirty="0"/>
              <a:t>(Boosting):</a:t>
            </a:r>
            <a:r>
              <a:rPr lang="ko-KR" altLang="en-US" sz="1400" b="1" dirty="0"/>
              <a:t> </a:t>
            </a:r>
            <a:endParaRPr lang="en-US" altLang="ko-KR" sz="1400" b="1" dirty="0"/>
          </a:p>
          <a:p>
            <a:pPr algn="ctr"/>
            <a:r>
              <a:rPr lang="ko-KR" altLang="en-US" sz="1400" dirty="0"/>
              <a:t>이전 단계에서 발생한 예측 오류를 보완하며</a:t>
            </a:r>
            <a:r>
              <a:rPr lang="en-US" altLang="ko-KR" sz="1400" dirty="0"/>
              <a:t>,</a:t>
            </a:r>
          </a:p>
          <a:p>
            <a:pPr algn="ctr"/>
            <a:r>
              <a:rPr lang="ko-KR" altLang="en-US" sz="1400" dirty="0"/>
              <a:t>순차적으로 트리를 학습시키는 방식</a:t>
            </a:r>
            <a:br>
              <a:rPr lang="en-US" altLang="ko-KR" sz="1400" dirty="0"/>
            </a:br>
            <a:r>
              <a:rPr lang="ko-KR" altLang="en-US" sz="1400" dirty="0"/>
              <a:t>각 단계에서 오류에 가중치를 부여해 </a:t>
            </a:r>
            <a:endParaRPr lang="en-US" altLang="ko-KR" sz="1400" dirty="0"/>
          </a:p>
          <a:p>
            <a:pPr algn="ctr"/>
            <a:r>
              <a:rPr lang="ko-KR" altLang="en-US" sz="1400" dirty="0"/>
              <a:t>모델의 예측력을 점진적으로 개선</a:t>
            </a:r>
            <a:endParaRPr lang="en-US" altLang="ko-KR" sz="1400" dirty="0"/>
          </a:p>
          <a:p>
            <a:pPr algn="ctr"/>
            <a:br>
              <a:rPr lang="en-US" altLang="ko-KR" sz="1400" dirty="0"/>
            </a:br>
            <a:r>
              <a:rPr lang="ko-KR" altLang="en-US" sz="1400" dirty="0"/>
              <a:t>대표적인 모델 </a:t>
            </a:r>
            <a:r>
              <a:rPr lang="en-US" altLang="ko-KR" sz="1400" dirty="0"/>
              <a:t>: </a:t>
            </a:r>
            <a:r>
              <a:rPr lang="ko-KR" altLang="en-US" sz="1400" dirty="0" err="1"/>
              <a:t>그라디언트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부스팅</a:t>
            </a:r>
            <a:r>
              <a:rPr lang="en-US" altLang="ko-KR" sz="1400" dirty="0"/>
              <a:t>(Gradient Boosting), </a:t>
            </a:r>
            <a:r>
              <a:rPr lang="en-US" altLang="ko-KR" sz="1400" dirty="0" err="1"/>
              <a:t>XGBoost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4576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478003" y="3964900"/>
            <a:ext cx="6332896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랜덤 포레스트</a:t>
            </a:r>
            <a:endParaRPr kumimoji="0" lang="en-US" altLang="ko-KR" sz="14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부트스트랩 샘플링으로 무작위 샘플을 생성하여 트리 다양성을 증가.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특징 무작위 선택으로 트리 간 상관관계를 낮추고 </a:t>
            </a: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과적합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방지.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개별 트리의 예측 결과를 다수결 투표(분류) 또는 평균값(회귀)</a:t>
            </a: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으로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종합.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과적합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방지 및 일반화 성능 우수.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변수 중요도 평가로 해석 가능성 제공.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노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이즈 및 </a:t>
            </a: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결측치에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강인한 성능.</a:t>
            </a:r>
            <a:endParaRPr kumimoji="0" lang="en-US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그러나</a:t>
            </a:r>
            <a:r>
              <a:rPr lang="en-US" altLang="ko-KR" sz="1400" dirty="0">
                <a:latin typeface="Arial" panose="020B0604020202020204" pitchFamily="34" charset="0"/>
              </a:rPr>
              <a:t>, 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모델 복잡도가 높아질수록 계산 비용 증가.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다수 트리로 구성된 구조로 인해 해석이 어려움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6321774" y="3971163"/>
            <a:ext cx="610245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엑스트라트리</a:t>
            </a: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</a:t>
            </a: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무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작위 분할 기준을 사용하여 트리 간 다양성 극대화.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부트스트랩 샘플링을 선택적으로 사용.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트리 간 상관관계 감소로 일반화 성능 향상.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높은 연산 효율성으로 대규모 데이터셋에서도 빠른 학습 가능.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변수 중요도 평가로 해석 가능성 제공.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ko-KR" sz="14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그러나</a:t>
            </a:r>
            <a:r>
              <a:rPr lang="en-US" altLang="ko-KR" sz="1400" dirty="0">
                <a:latin typeface="Arial" panose="020B0604020202020204" pitchFamily="34" charset="0"/>
              </a:rPr>
              <a:t>, 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무작위성이 증가하면서 모델 편향이 다소 높아질 수 있음.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데이터 특성에 따라 예측 성능의 변동 가능성.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482" name="Picture 2" descr="인공지능 기초] 랜덤 포레스트(Random Forest) — ##뚝딱뚝딱 딥러닝##">
            <a:extLst>
              <a:ext uri="{FF2B5EF4-FFF2-40B4-BE49-F238E27FC236}">
                <a16:creationId xmlns:a16="http://schemas.microsoft.com/office/drawing/2014/main" id="{24062576-F42D-DBEA-EDC7-BB23DF41B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819" y="1914321"/>
            <a:ext cx="3521264" cy="232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>
            <a:extLst>
              <a:ext uri="{FF2B5EF4-FFF2-40B4-BE49-F238E27FC236}">
                <a16:creationId xmlns:a16="http://schemas.microsoft.com/office/drawing/2014/main" id="{B094FAA8-ADFB-FB91-DF6A-9D4E23D41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20309"/>
            <a:ext cx="5268266" cy="2062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55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5924705" y="1682009"/>
            <a:ext cx="6332896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dirty="0"/>
              <a:t>AdaBoost (Adaptive Boosting)</a:t>
            </a:r>
          </a:p>
          <a:p>
            <a:r>
              <a:rPr lang="en-US" altLang="ko-KR" sz="1100" dirty="0"/>
              <a:t>AdaBoost</a:t>
            </a:r>
            <a:r>
              <a:rPr lang="ko-KR" altLang="en-US" sz="1100" dirty="0"/>
              <a:t>는 약한 </a:t>
            </a:r>
            <a:r>
              <a:rPr lang="ko-KR" altLang="en-US" sz="1100" dirty="0" err="1"/>
              <a:t>학습기</a:t>
            </a:r>
            <a:r>
              <a:rPr lang="en-US" altLang="ko-KR" sz="1100" dirty="0"/>
              <a:t>(</a:t>
            </a:r>
            <a:r>
              <a:rPr lang="ko-KR" altLang="en-US" sz="1100" dirty="0"/>
              <a:t>주로 결정 트리</a:t>
            </a:r>
            <a:r>
              <a:rPr lang="en-US" altLang="ko-KR" sz="1100" dirty="0"/>
              <a:t>)</a:t>
            </a:r>
            <a:r>
              <a:rPr lang="ko-KR" altLang="en-US" sz="1100" dirty="0"/>
              <a:t>를 결합하여 예측 성능을 점진적으로 향상</a:t>
            </a:r>
            <a:endParaRPr lang="en-US" altLang="ko-KR" sz="1100" dirty="0"/>
          </a:p>
          <a:p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초기 단계에서 모든 데이터에 동일한 가중치를 부여하여 약한 학습기를 훈련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잘못 예측된 데이터의 가중치를 증가시켜 다음 단계에서 더 집중적으로 학습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최종적으로 모든 학습기의 예측을 가중 합산하여 결과 산출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약한 학습기의 성능이 낮더라도 전체 모델의 성능을 향상시킬 수 있는 </a:t>
            </a:r>
            <a:r>
              <a:rPr lang="ko-KR" altLang="en-US" sz="1100" b="1" dirty="0"/>
              <a:t>적응성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과적합을 방지하면서도 높은 예측 성능 유지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데이터에 노이즈가 많을 경우 민감하게 반응하여 </a:t>
            </a:r>
            <a:r>
              <a:rPr lang="ko-KR" altLang="en-US" sz="1100" dirty="0" err="1"/>
              <a:t>과적합</a:t>
            </a:r>
            <a:r>
              <a:rPr lang="en-US" altLang="ko-KR" sz="1100" dirty="0"/>
              <a:t>(overfitting) </a:t>
            </a:r>
            <a:r>
              <a:rPr lang="ko-KR" altLang="en-US" sz="1100" dirty="0"/>
              <a:t>위험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반복 학습으로 인해 대규모 데이터셋에서는 높은 연산 비용 발생 가능</a:t>
            </a:r>
            <a:r>
              <a:rPr lang="en-US" altLang="ko-KR" sz="1100" dirty="0"/>
              <a:t>.</a:t>
            </a:r>
          </a:p>
          <a:p>
            <a:endParaRPr lang="en-US" altLang="ko-KR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6039925" y="4082559"/>
            <a:ext cx="6102456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dirty="0" err="1"/>
              <a:t>그라디언트</a:t>
            </a:r>
            <a:r>
              <a:rPr lang="ko-KR" altLang="en-US" sz="1200" b="1" dirty="0"/>
              <a:t> </a:t>
            </a:r>
            <a:r>
              <a:rPr lang="ko-KR" altLang="en-US" sz="1200" b="1" dirty="0" err="1"/>
              <a:t>부스팅</a:t>
            </a:r>
            <a:r>
              <a:rPr lang="ko-KR" altLang="en-US" sz="1200" b="1" dirty="0"/>
              <a:t> 머신 </a:t>
            </a:r>
            <a:r>
              <a:rPr lang="en-US" altLang="ko-KR" sz="1200" b="1" dirty="0"/>
              <a:t>(Gradient Boosting Machine, GBM)</a:t>
            </a:r>
          </a:p>
          <a:p>
            <a:r>
              <a:rPr lang="en-US" altLang="ko-KR" sz="1100" dirty="0"/>
              <a:t>GBM</a:t>
            </a:r>
            <a:r>
              <a:rPr lang="ko-KR" altLang="en-US" sz="1100" dirty="0"/>
              <a:t>은 약한 </a:t>
            </a:r>
            <a:r>
              <a:rPr lang="ko-KR" altLang="en-US" sz="1100" dirty="0" err="1"/>
              <a:t>학습기</a:t>
            </a:r>
            <a:r>
              <a:rPr lang="en-US" altLang="ko-KR" sz="1100" dirty="0"/>
              <a:t>(</a:t>
            </a:r>
            <a:r>
              <a:rPr lang="ko-KR" altLang="en-US" sz="1100" dirty="0"/>
              <a:t>보통 결정 트리</a:t>
            </a:r>
            <a:r>
              <a:rPr lang="en-US" altLang="ko-KR" sz="1100" dirty="0"/>
              <a:t>)</a:t>
            </a:r>
            <a:r>
              <a:rPr lang="ko-KR" altLang="en-US" sz="1100" dirty="0"/>
              <a:t>를 결합하여 예측 오류를 순차적으로 보완하는</a:t>
            </a:r>
            <a:endParaRPr lang="en-US" altLang="ko-KR" sz="1100" dirty="0"/>
          </a:p>
          <a:p>
            <a:r>
              <a:rPr lang="ko-KR" altLang="en-US" sz="1100" dirty="0" err="1"/>
              <a:t>부스팅</a:t>
            </a:r>
            <a:r>
              <a:rPr lang="ko-KR" altLang="en-US" sz="1100" dirty="0"/>
              <a:t> 기법을 사용</a:t>
            </a: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 err="1"/>
              <a:t>잔차</a:t>
            </a:r>
            <a:r>
              <a:rPr lang="en-US" altLang="ko-KR" sz="1100" dirty="0"/>
              <a:t>(</a:t>
            </a:r>
            <a:r>
              <a:rPr lang="ko-KR" altLang="en-US" sz="1100" dirty="0"/>
              <a:t>예측 오류</a:t>
            </a:r>
            <a:r>
              <a:rPr lang="en-US" altLang="ko-KR" sz="1100" dirty="0"/>
              <a:t>)</a:t>
            </a:r>
            <a:r>
              <a:rPr lang="ko-KR" altLang="en-US" sz="1100" dirty="0"/>
              <a:t>를 줄이는 방향으로 각 단계를 학습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경사 하강법을 활용하여 손실 함수를 최소화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 err="1"/>
              <a:t>학습률</a:t>
            </a:r>
            <a:r>
              <a:rPr lang="en-US" altLang="ko-KR" sz="1100" dirty="0"/>
              <a:t>(Learning Rate), </a:t>
            </a:r>
            <a:r>
              <a:rPr lang="ko-KR" altLang="en-US" sz="1100" dirty="0"/>
              <a:t>최대 깊이</a:t>
            </a:r>
            <a:r>
              <a:rPr lang="en-US" altLang="ko-KR" sz="1100" dirty="0"/>
              <a:t>(Max Depth) </a:t>
            </a:r>
            <a:r>
              <a:rPr lang="ko-KR" altLang="en-US" sz="1100" dirty="0"/>
              <a:t>등의 </a:t>
            </a:r>
            <a:r>
              <a:rPr lang="ko-KR" altLang="en-US" sz="1100" dirty="0" err="1"/>
              <a:t>하이퍼파라미터로</a:t>
            </a:r>
            <a:r>
              <a:rPr lang="ko-KR" altLang="en-US" sz="1100" dirty="0"/>
              <a:t> 성능 제어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높은 예측 정확도와 유연한 손실 함수 지원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병렬 처리 어려움 및 느린 학습 속도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 err="1"/>
              <a:t>하이퍼파라미터</a:t>
            </a:r>
            <a:r>
              <a:rPr lang="ko-KR" altLang="en-US" sz="1100" dirty="0"/>
              <a:t> 튜닝이 성능에 민감</a:t>
            </a:r>
            <a:r>
              <a:rPr lang="en-US" altLang="ko-KR" sz="1100" dirty="0"/>
              <a:t>.</a:t>
            </a:r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3468152D-4ACB-E233-95FD-F3237D3AC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72" y="1920310"/>
            <a:ext cx="5276367" cy="3141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F4435E-AADF-9341-E007-04C596C1387C}"/>
              </a:ext>
            </a:extLst>
          </p:cNvPr>
          <p:cNvSpPr txBox="1"/>
          <p:nvPr/>
        </p:nvSpPr>
        <p:spPr>
          <a:xfrm>
            <a:off x="-132810" y="5277360"/>
            <a:ext cx="633880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/>
              <a:t>AdaBoost</a:t>
            </a:r>
            <a:r>
              <a:rPr lang="ko-KR" altLang="en-US" sz="1400" b="1" dirty="0"/>
              <a:t>와 </a:t>
            </a:r>
            <a:r>
              <a:rPr lang="ko-KR" altLang="en-US" sz="1400" b="1" dirty="0" err="1"/>
              <a:t>그라디언트</a:t>
            </a:r>
            <a:r>
              <a:rPr lang="ko-KR" altLang="en-US" sz="1400" b="1" dirty="0"/>
              <a:t> </a:t>
            </a:r>
            <a:r>
              <a:rPr lang="ko-KR" altLang="en-US" sz="1400" b="1" dirty="0" err="1"/>
              <a:t>부스팅의</a:t>
            </a:r>
            <a:r>
              <a:rPr lang="ko-KR" altLang="en-US" sz="1400" b="1" dirty="0"/>
              <a:t> 차이</a:t>
            </a:r>
            <a:endParaRPr lang="en-US" altLang="ko-KR" sz="1400" b="1" dirty="0"/>
          </a:p>
          <a:p>
            <a:pPr algn="ctr"/>
            <a:endParaRPr lang="ko-KR" altLang="en-US" sz="1400" b="1" dirty="0"/>
          </a:p>
          <a:p>
            <a:pPr algn="ctr"/>
            <a:r>
              <a:rPr lang="ko-KR" altLang="en-US" sz="1400" b="1" dirty="0"/>
              <a:t>가중치 조정</a:t>
            </a:r>
            <a:r>
              <a:rPr lang="en-US" altLang="ko-KR" sz="1400" b="1" dirty="0"/>
              <a:t>(AdaBoost)</a:t>
            </a:r>
            <a:endParaRPr lang="en-US" altLang="ko-KR" sz="1400" dirty="0"/>
          </a:p>
          <a:p>
            <a:pPr marL="742950" lvl="1" indent="-285750" algn="ctr">
              <a:buFont typeface="+mj-lt"/>
              <a:buAutoNum type="arabicPeriod"/>
            </a:pPr>
            <a:endParaRPr lang="en-US" altLang="ko-KR" sz="1400" dirty="0"/>
          </a:p>
          <a:p>
            <a:pPr algn="ctr"/>
            <a:r>
              <a:rPr lang="ko-KR" altLang="en-US" sz="1400" b="1" dirty="0" err="1"/>
              <a:t>잔차</a:t>
            </a:r>
            <a:r>
              <a:rPr lang="ko-KR" altLang="en-US" sz="1400" b="1" dirty="0"/>
              <a:t> 보완</a:t>
            </a:r>
            <a:r>
              <a:rPr lang="en-US" altLang="ko-KR" sz="1400" b="1" dirty="0"/>
              <a:t>(Gradient Boosting)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75415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12675</TotalTime>
  <Words>7432</Words>
  <Application>Microsoft Office PowerPoint</Application>
  <PresentationFormat>와이드스크린</PresentationFormat>
  <Paragraphs>711</Paragraphs>
  <Slides>32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1" baseType="lpstr">
      <vt:lpstr>Söhne</vt:lpstr>
      <vt:lpstr>나눔스퀘어 ExtraBold</vt:lpstr>
      <vt:lpstr>나눔스퀘어 Light</vt:lpstr>
      <vt:lpstr>맑은 고딕</vt:lpstr>
      <vt:lpstr>바탕</vt:lpstr>
      <vt:lpstr>한양신명조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leeyujin</cp:lastModifiedBy>
  <cp:revision>54</cp:revision>
  <dcterms:created xsi:type="dcterms:W3CDTF">2020-09-07T02:34:06Z</dcterms:created>
  <dcterms:modified xsi:type="dcterms:W3CDTF">2024-11-27T06:44:55Z</dcterms:modified>
</cp:coreProperties>
</file>

<file path=docProps/thumbnail.jpeg>
</file>